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handoutMasterIdLst>
    <p:handoutMasterId r:id="rId39"/>
  </p:handoutMasterIdLst>
  <p:sldIdLst>
    <p:sldId id="340" r:id="rId2"/>
    <p:sldId id="344" r:id="rId3"/>
    <p:sldId id="336" r:id="rId4"/>
    <p:sldId id="347" r:id="rId5"/>
    <p:sldId id="284" r:id="rId6"/>
    <p:sldId id="399" r:id="rId7"/>
    <p:sldId id="393" r:id="rId8"/>
    <p:sldId id="392" r:id="rId9"/>
    <p:sldId id="359" r:id="rId10"/>
    <p:sldId id="360" r:id="rId11"/>
    <p:sldId id="394" r:id="rId12"/>
    <p:sldId id="345" r:id="rId13"/>
    <p:sldId id="362" r:id="rId14"/>
    <p:sldId id="391" r:id="rId15"/>
    <p:sldId id="346" r:id="rId16"/>
    <p:sldId id="352" r:id="rId17"/>
    <p:sldId id="353" r:id="rId18"/>
    <p:sldId id="374" r:id="rId19"/>
    <p:sldId id="371" r:id="rId20"/>
    <p:sldId id="372" r:id="rId21"/>
    <p:sldId id="388" r:id="rId22"/>
    <p:sldId id="354" r:id="rId23"/>
    <p:sldId id="386" r:id="rId24"/>
    <p:sldId id="387" r:id="rId25"/>
    <p:sldId id="357" r:id="rId26"/>
    <p:sldId id="355" r:id="rId27"/>
    <p:sldId id="379" r:id="rId28"/>
    <p:sldId id="385" r:id="rId29"/>
    <p:sldId id="364" r:id="rId30"/>
    <p:sldId id="310" r:id="rId31"/>
    <p:sldId id="396" r:id="rId32"/>
    <p:sldId id="395" r:id="rId33"/>
    <p:sldId id="397" r:id="rId34"/>
    <p:sldId id="398" r:id="rId35"/>
    <p:sldId id="265" r:id="rId36"/>
    <p:sldId id="339" r:id="rId37"/>
  </p:sldIdLst>
  <p:sldSz cx="9144000" cy="6858000" type="screen4x3"/>
  <p:notesSz cx="6858000" cy="9144000"/>
  <p:defaultTextStyle>
    <a:defPPr>
      <a:defRPr lang="de-DE"/>
    </a:defPPr>
    <a:lvl1pPr marL="0" algn="l" defTabSz="914400" rtl="0" eaLnBrk="1" latinLnBrk="0" hangingPunct="1">
      <a:defRPr lang="de-DE" sz="1800" kern="1200">
        <a:solidFill>
          <a:schemeClr val="tx1"/>
        </a:solidFill>
        <a:latin typeface="Arial"/>
        <a:ea typeface="+mn-ea"/>
        <a:cs typeface="+mn-cs"/>
      </a:defRPr>
    </a:lvl1pPr>
    <a:lvl2pPr marL="457200" algn="l" defTabSz="914400" rtl="0" eaLnBrk="1" latinLnBrk="0" hangingPunct="1">
      <a:buClr>
        <a:srgbClr val="FDB913"/>
      </a:buClr>
      <a:buSzPct val="100000"/>
      <a:buFont typeface="wingdings"/>
      <a:buChar char=""/>
      <a:defRPr lang="de-DE" sz="1800" kern="1200">
        <a:solidFill>
          <a:schemeClr val="tx1"/>
        </a:solidFill>
        <a:latin typeface="Arial"/>
        <a:ea typeface="+mn-ea"/>
        <a:cs typeface="+mn-cs"/>
      </a:defRPr>
    </a:lvl2pPr>
    <a:lvl3pPr marL="914400" algn="l" defTabSz="914400" rtl="0" eaLnBrk="1" latinLnBrk="0" hangingPunct="1">
      <a:buClr>
        <a:srgbClr val="666666"/>
      </a:buClr>
      <a:buSzPct val="80000"/>
      <a:buFont typeface="Wingdings"/>
      <a:buChar char="n"/>
      <a:defRPr lang="de-DE" sz="1400" kern="1200">
        <a:solidFill>
          <a:schemeClr val="tx1"/>
        </a:solidFill>
        <a:latin typeface="Arial"/>
        <a:ea typeface="+mn-ea"/>
        <a:cs typeface="+mn-cs"/>
      </a:defRPr>
    </a:lvl3pPr>
    <a:lvl4pPr marL="1371600" algn="l" defTabSz="914400" rtl="0" eaLnBrk="1" latinLnBrk="0" hangingPunct="1">
      <a:buClr>
        <a:srgbClr val="666666"/>
      </a:buClr>
      <a:buSzPct val="80000"/>
      <a:buFont typeface="Arial"/>
      <a:buChar char=""/>
      <a:defRPr lang="de-DE" sz="1200" kern="1200">
        <a:solidFill>
          <a:schemeClr val="tx1"/>
        </a:solidFill>
        <a:latin typeface="Arial"/>
        <a:ea typeface="+mn-ea"/>
        <a:cs typeface="+mn-cs"/>
      </a:defRPr>
    </a:lvl4pPr>
    <a:lvl5pPr marL="1828800" algn="l" defTabSz="914400" rtl="0" eaLnBrk="1" latinLnBrk="0" hangingPunct="1">
      <a:buClr>
        <a:srgbClr val="666666"/>
      </a:buClr>
      <a:buSzPct val="80000"/>
      <a:buFont typeface="Arial"/>
      <a:buChar char=""/>
      <a:defRPr lang="de-DE" sz="1000" kern="1200">
        <a:solidFill>
          <a:schemeClr val="tx1"/>
        </a:solidFill>
        <a:latin typeface="Arial"/>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0AB00"/>
    <a:srgbClr val="003283"/>
    <a:srgbClr val="666666"/>
    <a:srgbClr val="2B3F7B"/>
    <a:srgbClr val="9C277B"/>
    <a:srgbClr val="D4652D"/>
    <a:srgbClr val="9E3039"/>
    <a:srgbClr val="9999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8108" autoAdjust="0"/>
    <p:restoredTop sz="94690" autoAdjust="0"/>
  </p:normalViewPr>
  <p:slideViewPr>
    <p:cSldViewPr snapToGrid="0" showGuides="1">
      <p:cViewPr>
        <p:scale>
          <a:sx n="100" d="100"/>
          <a:sy n="100" d="100"/>
        </p:scale>
        <p:origin x="-138" y="24"/>
      </p:cViewPr>
      <p:guideLst>
        <p:guide orient="horz" pos="4117"/>
        <p:guide orient="horz" pos="206"/>
        <p:guide orient="horz" pos="3834"/>
        <p:guide orient="horz" pos="1065"/>
        <p:guide orient="horz" pos="777"/>
        <p:guide pos="5556"/>
        <p:guide pos="206"/>
        <p:guide pos="2886"/>
      </p:guideLst>
    </p:cSldViewPr>
  </p:slideViewPr>
  <p:notesTextViewPr>
    <p:cViewPr>
      <p:scale>
        <a:sx n="100" d="100"/>
        <a:sy n="100" d="100"/>
      </p:scale>
      <p:origin x="0" y="0"/>
    </p:cViewPr>
  </p:notesTextViewPr>
  <p:sorterViewPr>
    <p:cViewPr>
      <p:scale>
        <a:sx n="125" d="100"/>
        <a:sy n="125" d="100"/>
      </p:scale>
      <p:origin x="0" y="8352"/>
    </p:cViewPr>
  </p:sorterViewPr>
  <p:notesViewPr>
    <p:cSldViewPr snapToGrid="0" showGuides="1">
      <p:cViewPr varScale="1">
        <p:scale>
          <a:sx n="77" d="100"/>
          <a:sy n="77" d="100"/>
        </p:scale>
        <p:origin x="-2046"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1943100" y="8685213"/>
            <a:ext cx="2971800" cy="457200"/>
          </a:xfrm>
          <a:prstGeom prst="rect">
            <a:avLst/>
          </a:prstGeom>
        </p:spPr>
        <p:txBody>
          <a:bodyPr vert="horz" lIns="91440" tIns="45720" rIns="91440" bIns="45720" rtlCol="0" anchor="b"/>
          <a:lstStyle>
            <a:lvl1pPr algn="r">
              <a:defRPr sz="1200"/>
            </a:lvl1pPr>
          </a:lstStyle>
          <a:p>
            <a:pPr algn="ctr"/>
            <a:fld id="{47855BD9-AF71-426C-9B9B-B0E52B88852E}" type="slidenum">
              <a:rPr lang="de-DE" sz="1000" smtClean="0"/>
              <a:pPr algn="ctr"/>
              <a:t>‹#›</a:t>
            </a:fld>
            <a:endParaRPr lang="de-DE" sz="1000" dirty="0"/>
          </a:p>
        </p:txBody>
      </p:sp>
    </p:spTree>
    <p:extLst>
      <p:ext uri="{BB962C8B-B14F-4D97-AF65-F5344CB8AC3E}">
        <p14:creationId xmlns:p14="http://schemas.microsoft.com/office/powerpoint/2010/main" xmlns="" val="37806701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749300" y="390525"/>
            <a:ext cx="5359400" cy="401955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es Placeholder 4"/>
          <p:cNvSpPr>
            <a:spLocks noGrp="1"/>
          </p:cNvSpPr>
          <p:nvPr>
            <p:ph type="body" sz="quarter" idx="3"/>
          </p:nvPr>
        </p:nvSpPr>
        <p:spPr>
          <a:xfrm>
            <a:off x="750600" y="4706112"/>
            <a:ext cx="5356800" cy="3939264"/>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7" name="Slide Number Placeholder 6"/>
          <p:cNvSpPr>
            <a:spLocks noGrp="1"/>
          </p:cNvSpPr>
          <p:nvPr>
            <p:ph type="sldNum" sz="quarter" idx="5"/>
          </p:nvPr>
        </p:nvSpPr>
        <p:spPr>
          <a:xfrm>
            <a:off x="2957512" y="8915402"/>
            <a:ext cx="942976" cy="205358"/>
          </a:xfrm>
          <a:prstGeom prst="rect">
            <a:avLst/>
          </a:prstGeom>
        </p:spPr>
        <p:txBody>
          <a:bodyPr vert="horz" lIns="91440" tIns="45720" rIns="91440" bIns="45720" rtlCol="0" anchor="b"/>
          <a:lstStyle>
            <a:lvl1pPr algn="ctr">
              <a:defRPr sz="1000"/>
            </a:lvl1pPr>
          </a:lstStyle>
          <a:p>
            <a:fld id="{7D8C2C35-2B8A-446E-BEC0-FD36716C29AC}" type="slidenum">
              <a:rPr lang="de-DE" smtClean="0"/>
              <a:pPr/>
              <a:t>‹#›</a:t>
            </a:fld>
            <a:endParaRPr lang="de-DE" dirty="0"/>
          </a:p>
        </p:txBody>
      </p:sp>
    </p:spTree>
    <p:extLst>
      <p:ext uri="{BB962C8B-B14F-4D97-AF65-F5344CB8AC3E}">
        <p14:creationId xmlns:p14="http://schemas.microsoft.com/office/powerpoint/2010/main" xmlns="" val="1908748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270000" indent="-180000" algn="l" defTabSz="914400" rtl="0" eaLnBrk="1" latinLnBrk="0" hangingPunct="1">
      <a:buClr>
        <a:schemeClr val="accent1"/>
      </a:buClr>
      <a:buSzPct val="100000"/>
      <a:buFont typeface="Wingdings" pitchFamily="2" charset="2"/>
      <a:buChar char=""/>
      <a:defRPr sz="1200" kern="1200">
        <a:solidFill>
          <a:schemeClr val="tx1"/>
        </a:solidFill>
        <a:latin typeface="+mn-lt"/>
        <a:ea typeface="+mn-ea"/>
        <a:cs typeface="+mn-cs"/>
      </a:defRPr>
    </a:lvl2pPr>
    <a:lvl3pPr marL="449263" indent="-182563" algn="l" defTabSz="914400" rtl="0" eaLnBrk="1" latinLnBrk="0" hangingPunct="1">
      <a:buClr>
        <a:schemeClr val="accent2"/>
      </a:buClr>
      <a:buSzPct val="80000"/>
      <a:buFont typeface="Symbol" pitchFamily="18" charset="2"/>
      <a:buChar char="-"/>
      <a:defRPr sz="1000" kern="1200">
        <a:solidFill>
          <a:schemeClr val="tx1"/>
        </a:solidFill>
        <a:latin typeface="+mn-lt"/>
        <a:ea typeface="+mn-ea"/>
        <a:cs typeface="+mn-cs"/>
      </a:defRPr>
    </a:lvl3pPr>
    <a:lvl4pPr marL="566738" indent="-133350" algn="l" defTabSz="914400" rtl="0" eaLnBrk="1" latinLnBrk="0" hangingPunct="1">
      <a:buClr>
        <a:schemeClr val="accent2"/>
      </a:buClr>
      <a:buFont typeface="Arial" pitchFamily="34" charset="0"/>
      <a:buChar char="–"/>
      <a:defRPr sz="10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a:t>
            </a:fld>
            <a:endParaRPr lang="de-D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3</a:t>
            </a:fld>
            <a:endParaRPr lang="de-DE"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5</a:t>
            </a:fld>
            <a:endParaRPr lang="de-DE"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6</a:t>
            </a:fld>
            <a:endParaRPr lang="de-DE"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9</a:t>
            </a:fld>
            <a:endParaRPr lang="de-DE"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12</a:t>
            </a:fld>
            <a:endParaRPr lang="de-DE"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14</a:t>
            </a:fld>
            <a:endParaRPr lang="de-DE"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15</a:t>
            </a:fld>
            <a:endParaRPr lang="de-DE"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16</a:t>
            </a:fld>
            <a:endParaRPr lang="de-DE"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17</a:t>
            </a:fld>
            <a:endParaRPr lang="de-DE"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18</a:t>
            </a:fld>
            <a:endParaRPr lang="de-DE"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22</a:t>
            </a:fld>
            <a:endParaRPr lang="de-DE"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25</a:t>
            </a:fld>
            <a:endParaRPr lang="de-DE"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26</a:t>
            </a:fld>
            <a:endParaRPr lang="de-DE"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8C2C35-2B8A-446E-BEC0-FD36716C29AC}" type="slidenum">
              <a:rPr lang="de-DE" smtClean="0"/>
              <a:pPr/>
              <a:t>27</a:t>
            </a:fld>
            <a:endParaRPr lang="de-DE"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29</a:t>
            </a:fld>
            <a:endParaRPr lang="de-DE"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30</a:t>
            </a:fld>
            <a:endParaRPr lang="de-DE"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31</a:t>
            </a:fld>
            <a:endParaRPr lang="de-DE"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de-DE" smtClean="0"/>
              <a:pPr/>
              <a:t>35</a:t>
            </a:fld>
            <a:endParaRPr lang="de-DE" dirty="0"/>
          </a:p>
        </p:txBody>
      </p:sp>
      <p:sp>
        <p:nvSpPr>
          <p:cNvPr id="15" name="Slide Image Placeholder 14"/>
          <p:cNvSpPr>
            <a:spLocks noGrp="1" noRot="1" noChangeAspect="1"/>
          </p:cNvSpPr>
          <p:nvPr>
            <p:ph type="sldImg"/>
          </p:nvPr>
        </p:nvSpPr>
        <p:spPr/>
      </p:sp>
      <p:sp>
        <p:nvSpPr>
          <p:cNvPr id="16" name="Notes Placeholder 15"/>
          <p:cNvSpPr>
            <a:spLocks noGrp="1"/>
          </p:cNvSpPr>
          <p:nvPr>
            <p:ph type="body" idx="1"/>
          </p:nvPr>
        </p:nvSpPr>
        <p:spPr/>
        <p:txBody>
          <a:bodyPr>
            <a:normAutofit/>
          </a:bodyPr>
          <a:lstStyle/>
          <a:p>
            <a:endParaRPr lang="de-DE"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36</a:t>
            </a:fld>
            <a:endParaRPr lang="de-DE"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hyperlink" Target="http://www.sap.com/corporate-en/legal/copyright/index.epx"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hyperlink" Target="http://www.sap.com/corporate-en/legal/copyright/index.epx"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 short">
    <p:bg>
      <p:bgPr>
        <a:solidFill>
          <a:schemeClr val="accent1"/>
        </a:solidFill>
        <a:effectLst/>
      </p:bgPr>
    </p:bg>
    <p:spTree>
      <p:nvGrpSpPr>
        <p:cNvPr id="1" name=""/>
        <p:cNvGrpSpPr/>
        <p:nvPr/>
      </p:nvGrpSpPr>
      <p:grpSpPr>
        <a:xfrm>
          <a:off x="0" y="0"/>
          <a:ext cx="0" cy="0"/>
          <a:chOff x="0" y="0"/>
          <a:chExt cx="0" cy="0"/>
        </a:xfrm>
      </p:grpSpPr>
      <p:sp>
        <p:nvSpPr>
          <p:cNvPr id="3" name="Rectangle 2"/>
          <p:cNvSpPr/>
          <p:nvPr userDrawn="1"/>
        </p:nvSpPr>
        <p:spPr bwMode="gray">
          <a:xfrm>
            <a:off x="324000" y="-1"/>
            <a:ext cx="8496000" cy="2143126"/>
          </a:xfrm>
          <a:prstGeom prst="rect">
            <a:avLst/>
          </a:prstGeom>
          <a:solidFill>
            <a:schemeClr val="bg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 name="Title 1"/>
          <p:cNvSpPr>
            <a:spLocks noGrp="1"/>
          </p:cNvSpPr>
          <p:nvPr>
            <p:ph type="title" hasCustomPrompt="1"/>
          </p:nvPr>
        </p:nvSpPr>
        <p:spPr>
          <a:xfrm>
            <a:off x="414000" y="324000"/>
            <a:ext cx="8280000" cy="738000"/>
          </a:xfrm>
        </p:spPr>
        <p:txBody>
          <a:bodyPr anchor="t" anchorCtr="0">
            <a:noAutofit/>
          </a:bodyPr>
          <a:lstStyle>
            <a:lvl1pPr>
              <a:defRPr sz="4800">
                <a:solidFill>
                  <a:schemeClr val="tx1"/>
                </a:solidFill>
              </a:defRPr>
            </a:lvl1pPr>
          </a:lstStyle>
          <a:p>
            <a:r>
              <a:rPr lang="en-US" dirty="0" smtClean="0"/>
              <a:t>Short Presentation Title</a:t>
            </a:r>
            <a:endParaRPr lang="en-US" dirty="0"/>
          </a:p>
        </p:txBody>
      </p:sp>
      <p:pic>
        <p:nvPicPr>
          <p:cNvPr id="4" name="Picture 3" descr="SAP_grad_R_pref.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28613" y="6081713"/>
            <a:ext cx="916953" cy="454025"/>
          </a:xfrm>
          <a:prstGeom prst="rect">
            <a:avLst/>
          </a:prstGeom>
        </p:spPr>
      </p:pic>
      <p:sp>
        <p:nvSpPr>
          <p:cNvPr id="5" name="Rectangle 4"/>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2013</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 two lines">
    <p:bg>
      <p:bgPr>
        <a:solidFill>
          <a:schemeClr val="accent1"/>
        </a:solidFill>
        <a:effectLst/>
      </p:bgPr>
    </p:bg>
    <p:spTree>
      <p:nvGrpSpPr>
        <p:cNvPr id="1" name=""/>
        <p:cNvGrpSpPr/>
        <p:nvPr/>
      </p:nvGrpSpPr>
      <p:grpSpPr>
        <a:xfrm>
          <a:off x="0" y="0"/>
          <a:ext cx="0" cy="0"/>
          <a:chOff x="0" y="0"/>
          <a:chExt cx="0" cy="0"/>
        </a:xfrm>
      </p:grpSpPr>
      <p:sp>
        <p:nvSpPr>
          <p:cNvPr id="3" name="Rectangle 2"/>
          <p:cNvSpPr/>
          <p:nvPr userDrawn="1"/>
        </p:nvSpPr>
        <p:spPr bwMode="gray">
          <a:xfrm>
            <a:off x="324000" y="-1"/>
            <a:ext cx="8496000" cy="2143126"/>
          </a:xfrm>
          <a:prstGeom prst="rect">
            <a:avLst/>
          </a:prstGeom>
          <a:solidFill>
            <a:schemeClr val="bg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4" name="Picture 3" descr="SAP_grad_R_pref.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28613" y="6081713"/>
            <a:ext cx="916953" cy="454025"/>
          </a:xfrm>
          <a:prstGeom prst="rect">
            <a:avLst/>
          </a:prstGeom>
        </p:spPr>
      </p:pic>
      <p:sp>
        <p:nvSpPr>
          <p:cNvPr id="5" name="Rectangle 4"/>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2013</a:t>
            </a:r>
          </a:p>
        </p:txBody>
      </p:sp>
      <p:sp>
        <p:nvSpPr>
          <p:cNvPr id="9" name="Title 1"/>
          <p:cNvSpPr>
            <a:spLocks noGrp="1"/>
          </p:cNvSpPr>
          <p:nvPr>
            <p:ph type="ctrTitle" hasCustomPrompt="1"/>
          </p:nvPr>
        </p:nvSpPr>
        <p:spPr bwMode="gray">
          <a:xfrm>
            <a:off x="414000" y="324000"/>
            <a:ext cx="8280000" cy="923330"/>
          </a:xfrm>
        </p:spPr>
        <p:txBody>
          <a:bodyPr anchor="t" anchorCtr="0">
            <a:noAutofit/>
          </a:bodyPr>
          <a:lstStyle>
            <a:lvl1pPr>
              <a:defRPr sz="3000">
                <a:solidFill>
                  <a:sysClr val="windowText" lastClr="000000"/>
                </a:solidFill>
                <a:latin typeface="+mj-lt"/>
              </a:defRPr>
            </a:lvl1pPr>
          </a:lstStyle>
          <a:p>
            <a:r>
              <a:rPr lang="en-US" sz="3000" dirty="0" smtClean="0"/>
              <a:t>Alternate Presentation Title</a:t>
            </a:r>
            <a:br>
              <a:rPr lang="en-US" sz="3000" dirty="0" smtClean="0"/>
            </a:br>
            <a:r>
              <a:rPr lang="en-US" sz="3000" dirty="0" smtClean="0"/>
              <a:t>Breaks to Two Lines</a:t>
            </a:r>
            <a:endParaRPr lang="de-D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 shor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4000" y="324000"/>
            <a:ext cx="8280000" cy="738000"/>
          </a:xfrm>
        </p:spPr>
        <p:txBody>
          <a:bodyPr anchor="t" anchorCtr="0">
            <a:noAutofit/>
          </a:bodyPr>
          <a:lstStyle>
            <a:lvl1pPr>
              <a:defRPr sz="4800">
                <a:solidFill>
                  <a:schemeClr val="tx1"/>
                </a:solidFill>
              </a:defRPr>
            </a:lvl1pPr>
          </a:lstStyle>
          <a:p>
            <a:r>
              <a:rPr lang="en-US" dirty="0" smtClean="0"/>
              <a:t>Short Presentation Title</a:t>
            </a:r>
            <a:endParaRPr lang="en-US" dirty="0"/>
          </a:p>
        </p:txBody>
      </p:sp>
      <p:pic>
        <p:nvPicPr>
          <p:cNvPr id="4" name="Picture 3" descr="SAP_grad_R_pref.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28613" y="6081713"/>
            <a:ext cx="916953" cy="454025"/>
          </a:xfrm>
          <a:prstGeom prst="rect">
            <a:avLst/>
          </a:prstGeom>
        </p:spPr>
      </p:pic>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2013</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 two lines">
    <p:bg>
      <p:bgPr>
        <a:solidFill>
          <a:schemeClr val="accent1"/>
        </a:solidFill>
        <a:effectLst/>
      </p:bgPr>
    </p:bg>
    <p:spTree>
      <p:nvGrpSpPr>
        <p:cNvPr id="1" name=""/>
        <p:cNvGrpSpPr/>
        <p:nvPr/>
      </p:nvGrpSpPr>
      <p:grpSpPr>
        <a:xfrm>
          <a:off x="0" y="0"/>
          <a:ext cx="0" cy="0"/>
          <a:chOff x="0" y="0"/>
          <a:chExt cx="0" cy="0"/>
        </a:xfrm>
      </p:grpSpPr>
      <p:pic>
        <p:nvPicPr>
          <p:cNvPr id="4" name="Picture 3" descr="SAP_grad_R_pref.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28613" y="6081713"/>
            <a:ext cx="916953" cy="454025"/>
          </a:xfrm>
          <a:prstGeom prst="rect">
            <a:avLst/>
          </a:prstGeom>
        </p:spPr>
      </p:pic>
      <p:sp>
        <p:nvSpPr>
          <p:cNvPr id="6" name="Subtitle 2"/>
          <p:cNvSpPr>
            <a:spLocks noGrp="1"/>
          </p:cNvSpPr>
          <p:nvPr>
            <p:ph type="subTitle" idx="1" hasCustomPrompt="1"/>
          </p:nvPr>
        </p:nvSpPr>
        <p:spPr bwMode="gray">
          <a:xfrm>
            <a:off x="414000" y="1499870"/>
            <a:ext cx="6840000" cy="492443"/>
          </a:xfrm>
        </p:spPr>
        <p:txBody>
          <a:bodyPr anchor="t" anchorCtr="0">
            <a:noAutofit/>
          </a:bodyPr>
          <a:lstStyle>
            <a:lvl1pPr marL="0" marR="0" indent="0" algn="l" defTabSz="914400" rtl="0" eaLnBrk="1" fontAlgn="auto" latinLnBrk="0" hangingPunct="1">
              <a:lnSpc>
                <a:spcPct val="100000"/>
              </a:lnSpc>
              <a:spcBef>
                <a:spcPts val="0"/>
              </a:spcBef>
              <a:spcAft>
                <a:spcPts val="0"/>
              </a:spcAft>
              <a:buClr>
                <a:schemeClr val="accent1"/>
              </a:buClr>
              <a:buSzPct val="80000"/>
              <a:buFontTx/>
              <a:buNone/>
              <a:tabLst/>
              <a:defRPr sz="1600" b="0">
                <a:solidFill>
                  <a:sysClr val="windowText" lastClr="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Speaker’s Name/Department (delete if not needed)</a:t>
            </a:r>
            <a:br>
              <a:rPr lang="en-US" dirty="0" smtClean="0"/>
            </a:br>
            <a:r>
              <a:rPr lang="en-US" dirty="0" smtClean="0"/>
              <a:t>Month 00, 2013</a:t>
            </a:r>
          </a:p>
        </p:txBody>
      </p:sp>
      <p:sp>
        <p:nvSpPr>
          <p:cNvPr id="9" name="Title 1"/>
          <p:cNvSpPr>
            <a:spLocks noGrp="1"/>
          </p:cNvSpPr>
          <p:nvPr>
            <p:ph type="ctrTitle" hasCustomPrompt="1"/>
          </p:nvPr>
        </p:nvSpPr>
        <p:spPr bwMode="gray">
          <a:xfrm>
            <a:off x="414000" y="324000"/>
            <a:ext cx="8280000" cy="923330"/>
          </a:xfrm>
        </p:spPr>
        <p:txBody>
          <a:bodyPr anchor="t" anchorCtr="0">
            <a:noAutofit/>
          </a:bodyPr>
          <a:lstStyle>
            <a:lvl1pPr>
              <a:defRPr sz="3000">
                <a:solidFill>
                  <a:sysClr val="windowText" lastClr="000000"/>
                </a:solidFill>
                <a:latin typeface="+mj-lt"/>
              </a:defRPr>
            </a:lvl1pPr>
          </a:lstStyle>
          <a:p>
            <a:r>
              <a:rPr lang="en-US" sz="3000" dirty="0" smtClean="0"/>
              <a:t>Alternate Presentation Title</a:t>
            </a:r>
            <a:br>
              <a:rPr lang="en-US" sz="3000" dirty="0" smtClean="0"/>
            </a:br>
            <a:r>
              <a:rPr lang="en-US" sz="3000" dirty="0" smtClean="0"/>
              <a:t>Breaks to Two Lines</a:t>
            </a:r>
            <a:endParaRPr lang="de-D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Page">
    <p:bg bwMode="gray">
      <p:bgRef idx="1001">
        <a:schemeClr val="bg1"/>
      </p:bgRef>
    </p:bg>
    <p:spTree>
      <p:nvGrpSpPr>
        <p:cNvPr id="1" name=""/>
        <p:cNvGrpSpPr/>
        <p:nvPr/>
      </p:nvGrpSpPr>
      <p:grpSpPr>
        <a:xfrm>
          <a:off x="0" y="0"/>
          <a:ext cx="0" cy="0"/>
          <a:chOff x="0" y="0"/>
          <a:chExt cx="0" cy="0"/>
        </a:xfrm>
      </p:grpSpPr>
      <p:sp>
        <p:nvSpPr>
          <p:cNvPr id="9" name="Rectangle 8"/>
          <p:cNvSpPr/>
          <p:nvPr userDrawn="1"/>
        </p:nvSpPr>
        <p:spPr bwMode="gray">
          <a:xfrm>
            <a:off x="324150" y="0"/>
            <a:ext cx="8496000" cy="2295525"/>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2" name="Title 1"/>
          <p:cNvSpPr>
            <a:spLocks noGrp="1"/>
          </p:cNvSpPr>
          <p:nvPr>
            <p:ph type="ctrTitle" hasCustomPrompt="1"/>
          </p:nvPr>
        </p:nvSpPr>
        <p:spPr bwMode="gray">
          <a:xfrm>
            <a:off x="324000" y="2444400"/>
            <a:ext cx="8496000" cy="738664"/>
          </a:xfrm>
        </p:spPr>
        <p:txBody>
          <a:bodyPr anchor="t" anchorCtr="0">
            <a:noAutofit/>
          </a:bodyPr>
          <a:lstStyle>
            <a:lvl1pPr>
              <a:defRPr sz="4800">
                <a:solidFill>
                  <a:schemeClr val="tx1"/>
                </a:solidFill>
                <a:latin typeface="+mj-lt"/>
              </a:defRPr>
            </a:lvl1pPr>
          </a:lstStyle>
          <a:p>
            <a:r>
              <a:rPr lang="en-US" dirty="0" smtClean="0"/>
              <a:t>Divider page</a:t>
            </a:r>
            <a:endParaRPr lang="de-DE" dirty="0"/>
          </a:p>
        </p:txBody>
      </p:sp>
      <p:sp>
        <p:nvSpPr>
          <p:cNvPr id="93" name="Text Placeholder 92"/>
          <p:cNvSpPr>
            <a:spLocks noGrp="1"/>
          </p:cNvSpPr>
          <p:nvPr>
            <p:ph type="body" sz="quarter" idx="10" hasCustomPrompt="1"/>
          </p:nvPr>
        </p:nvSpPr>
        <p:spPr>
          <a:xfrm>
            <a:off x="324000" y="3506400"/>
            <a:ext cx="8496300" cy="620713"/>
          </a:xfrm>
        </p:spPr>
        <p:txBody>
          <a:bodyPr/>
          <a:lstStyle>
            <a:lvl1pPr>
              <a:spcBef>
                <a:spcPts val="1200"/>
              </a:spcBef>
              <a:defRPr sz="1600" b="0"/>
            </a:lvl1pPr>
          </a:lstStyle>
          <a:p>
            <a:r>
              <a:rPr lang="en-US" dirty="0" smtClean="0"/>
              <a:t>Subtitle if needed</a:t>
            </a:r>
          </a:p>
        </p:txBody>
      </p:sp>
      <p:pic>
        <p:nvPicPr>
          <p:cNvPr id="175" name="Picture 174" descr="SAP_grad_R_pref.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24000" y="6081713"/>
            <a:ext cx="916953" cy="454025"/>
          </a:xfrm>
          <a:prstGeom prst="rect">
            <a:avLst/>
          </a:prstGeom>
        </p:spPr>
      </p:pic>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Page with picture">
    <p:bg bwMode="gray">
      <p:bgRef idx="1001">
        <a:schemeClr val="bg1"/>
      </p:bgRef>
    </p:bg>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324000" y="162000"/>
            <a:ext cx="8496000" cy="2134800"/>
          </a:xfrm>
          <a:solidFill>
            <a:schemeClr val="bg1">
              <a:lumMod val="95000"/>
            </a:schemeClr>
          </a:solidFill>
        </p:spPr>
        <p:txBody>
          <a:bodyPr tIns="504000" anchor="t" anchorCtr="0"/>
          <a:lstStyle>
            <a:lvl1pPr algn="ctr">
              <a:defRPr b="0"/>
            </a:lvl1pPr>
          </a:lstStyle>
          <a:p>
            <a:r>
              <a:rPr lang="en-US" smtClean="0"/>
              <a:t>Click icon to add picture</a:t>
            </a:r>
            <a:endParaRPr lang="en-US"/>
          </a:p>
        </p:txBody>
      </p:sp>
      <p:sp>
        <p:nvSpPr>
          <p:cNvPr id="2" name="Title 1"/>
          <p:cNvSpPr>
            <a:spLocks noGrp="1"/>
          </p:cNvSpPr>
          <p:nvPr>
            <p:ph type="ctrTitle" hasCustomPrompt="1"/>
          </p:nvPr>
        </p:nvSpPr>
        <p:spPr bwMode="gray">
          <a:xfrm>
            <a:off x="324000" y="2444400"/>
            <a:ext cx="8496000" cy="738664"/>
          </a:xfrm>
        </p:spPr>
        <p:txBody>
          <a:bodyPr anchor="t" anchorCtr="0">
            <a:noAutofit/>
          </a:bodyPr>
          <a:lstStyle>
            <a:lvl1pPr>
              <a:defRPr sz="4800">
                <a:solidFill>
                  <a:schemeClr val="tx1"/>
                </a:solidFill>
                <a:latin typeface="+mj-lt"/>
              </a:defRPr>
            </a:lvl1pPr>
          </a:lstStyle>
          <a:p>
            <a:r>
              <a:rPr lang="en-US" dirty="0" smtClean="0"/>
              <a:t>Divider page</a:t>
            </a:r>
            <a:endParaRPr lang="de-DE" dirty="0"/>
          </a:p>
        </p:txBody>
      </p:sp>
      <p:sp>
        <p:nvSpPr>
          <p:cNvPr id="12" name="Rectangle 11"/>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93" name="Text Placeholder 92"/>
          <p:cNvSpPr>
            <a:spLocks noGrp="1"/>
          </p:cNvSpPr>
          <p:nvPr>
            <p:ph type="body" sz="quarter" idx="10" hasCustomPrompt="1"/>
          </p:nvPr>
        </p:nvSpPr>
        <p:spPr>
          <a:xfrm>
            <a:off x="324000" y="3506400"/>
            <a:ext cx="8496300" cy="620713"/>
          </a:xfrm>
        </p:spPr>
        <p:txBody>
          <a:bodyPr/>
          <a:lstStyle>
            <a:lvl1pPr>
              <a:spcBef>
                <a:spcPts val="1200"/>
              </a:spcBef>
              <a:defRPr sz="1600" b="0"/>
            </a:lvl1pPr>
          </a:lstStyle>
          <a:p>
            <a:r>
              <a:rPr lang="en-US" dirty="0" smtClean="0"/>
              <a:t>Subtitle if needed</a:t>
            </a:r>
          </a:p>
        </p:txBody>
      </p:sp>
      <p:pic>
        <p:nvPicPr>
          <p:cNvPr id="175" name="Picture 174" descr="SAP_grad_R_pref.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24000" y="6081713"/>
            <a:ext cx="916953" cy="454025"/>
          </a:xfrm>
          <a:prstGeom prst="rect">
            <a:avLst/>
          </a:prstGeom>
        </p:spPr>
      </p:pic>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ntact / Thank You">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324000" y="2444400"/>
            <a:ext cx="8496000" cy="738664"/>
          </a:xfrm>
        </p:spPr>
        <p:txBody>
          <a:bodyPr anchor="t" anchorCtr="0">
            <a:noAutofit/>
          </a:bodyPr>
          <a:lstStyle>
            <a:lvl1pPr>
              <a:defRPr sz="4800">
                <a:solidFill>
                  <a:schemeClr val="tx1"/>
                </a:solidFill>
                <a:latin typeface="+mj-lt"/>
              </a:defRPr>
            </a:lvl1pPr>
          </a:lstStyle>
          <a:p>
            <a:r>
              <a:rPr lang="en-US" dirty="0" smtClean="0"/>
              <a:t>Thank you</a:t>
            </a:r>
            <a:endParaRPr lang="de-DE" dirty="0"/>
          </a:p>
        </p:txBody>
      </p:sp>
      <p:sp>
        <p:nvSpPr>
          <p:cNvPr id="12" name="Rectangle 11"/>
          <p:cNvSpPr/>
          <p:nvPr userDrawn="1"/>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93" name="Text Placeholder 92"/>
          <p:cNvSpPr>
            <a:spLocks noGrp="1"/>
          </p:cNvSpPr>
          <p:nvPr>
            <p:ph type="body" sz="quarter" idx="10" hasCustomPrompt="1"/>
          </p:nvPr>
        </p:nvSpPr>
        <p:spPr>
          <a:xfrm>
            <a:off x="324000" y="4604385"/>
            <a:ext cx="8496300" cy="1477328"/>
          </a:xfrm>
        </p:spPr>
        <p:txBody>
          <a:bodyPr anchor="b" anchorCtr="0">
            <a:noAutofit/>
          </a:bodyPr>
          <a:lstStyle>
            <a:lvl1pPr>
              <a:spcBef>
                <a:spcPts val="0"/>
              </a:spcBef>
              <a:defRPr sz="1600" b="0"/>
            </a:lvl1pPr>
          </a:lstStyle>
          <a:p>
            <a:r>
              <a:rPr lang="en-US" dirty="0" smtClean="0"/>
              <a:t>Contact information:</a:t>
            </a:r>
          </a:p>
          <a:p>
            <a:endParaRPr lang="en-US" dirty="0" smtClean="0"/>
          </a:p>
          <a:p>
            <a:r>
              <a:rPr lang="en-US" dirty="0" smtClean="0"/>
              <a:t>F name MI. L name</a:t>
            </a:r>
          </a:p>
          <a:p>
            <a:r>
              <a:rPr lang="en-US" dirty="0" smtClean="0"/>
              <a:t>Title</a:t>
            </a:r>
          </a:p>
          <a:p>
            <a:r>
              <a:rPr lang="en-US" dirty="0" smtClean="0"/>
              <a:t>Address</a:t>
            </a:r>
          </a:p>
          <a:p>
            <a:r>
              <a:rPr lang="en-US" dirty="0" smtClean="0"/>
              <a:t>Phone number</a:t>
            </a:r>
          </a:p>
        </p:txBody>
      </p:sp>
      <p:pic>
        <p:nvPicPr>
          <p:cNvPr id="175" name="Picture 174" descr="SAP_grad_R_pref.pn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24000" y="478631"/>
            <a:ext cx="1832305" cy="907257"/>
          </a:xfrm>
          <a:prstGeom prst="rect">
            <a:avLst/>
          </a:prstGeom>
        </p:spPr>
      </p:pic>
      <p:sp>
        <p:nvSpPr>
          <p:cNvPr id="6" name="TextBox 5"/>
          <p:cNvSpPr txBox="1"/>
          <p:nvPr userDrawn="1"/>
        </p:nvSpPr>
        <p:spPr bwMode="black">
          <a:xfrm>
            <a:off x="324000" y="6636183"/>
            <a:ext cx="3065510" cy="123111"/>
          </a:xfrm>
          <a:prstGeom prst="rect">
            <a:avLst/>
          </a:prstGeom>
          <a:noFill/>
        </p:spPr>
        <p:txBody>
          <a:bodyPr wrap="none" lIns="0" tIns="0" rIns="0" bIns="0" rtlCol="0">
            <a:spAutoFit/>
          </a:bodyPr>
          <a:lstStyle/>
          <a:p>
            <a:pPr marL="133350" indent="-133350" algn="l">
              <a:buClrTx/>
              <a:buFont typeface="Arial" pitchFamily="34" charset="0"/>
              <a:buChar char="©"/>
              <a:tabLst/>
            </a:pPr>
            <a:r>
              <a:rPr lang="en-US" sz="800" noProof="0" dirty="0" smtClean="0">
                <a:solidFill>
                  <a:schemeClr val="tx1"/>
                </a:solidFill>
              </a:rPr>
              <a:t>2013 SAP AG or an SAP affiliate company. All rights reserved.</a:t>
            </a:r>
          </a:p>
        </p:txBody>
      </p:sp>
    </p:spTree>
  </p:cSld>
  <p:clrMapOvr>
    <a:overrideClrMapping bg1="lt1" tx1="dk1" bg2="lt2" tx2="dk2" accent1="accent1" accent2="accent2" accent3="accent3" accent4="accent4" accent5="accent5" accent6="accent6" hlink="hlink" folHlink="folHlink"/>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&lt;Agenda&gt;</a:t>
            </a:r>
            <a:endParaRPr lang="en-US" dirty="0"/>
          </a:p>
        </p:txBody>
      </p:sp>
      <p:sp>
        <p:nvSpPr>
          <p:cNvPr id="4" name="Text Placeholder 3"/>
          <p:cNvSpPr>
            <a:spLocks noGrp="1"/>
          </p:cNvSpPr>
          <p:nvPr>
            <p:ph type="body" sz="quarter" idx="10" hasCustomPrompt="1"/>
          </p:nvPr>
        </p:nvSpPr>
        <p:spPr>
          <a:xfrm>
            <a:off x="324000" y="1692000"/>
            <a:ext cx="8494713" cy="3831818"/>
          </a:xfrm>
        </p:spPr>
        <p:txBody>
          <a:bodyPr>
            <a:noAutofit/>
          </a:bodyPr>
          <a:lstStyle>
            <a:lvl1pPr marL="0" marR="0" indent="0" algn="l" defTabSz="914400" rtl="0" eaLnBrk="1" fontAlgn="auto" latinLnBrk="0" hangingPunct="1">
              <a:lnSpc>
                <a:spcPct val="100000"/>
              </a:lnSpc>
              <a:spcBef>
                <a:spcPts val="1200"/>
              </a:spcBef>
              <a:spcAft>
                <a:spcPts val="0"/>
              </a:spcAft>
              <a:buClr>
                <a:schemeClr val="accent1"/>
              </a:buClr>
              <a:buSzPct val="80000"/>
              <a:buFontTx/>
              <a:buNone/>
              <a:tabLst/>
              <a:defRPr b="0"/>
            </a:lvl1pPr>
            <a:lvl2pPr marL="180000" marR="0" indent="-180000" algn="l" defTabSz="914400" rtl="0" eaLnBrk="1" fontAlgn="auto" latinLnBrk="0" hangingPunct="1">
              <a:lnSpc>
                <a:spcPct val="100000"/>
              </a:lnSpc>
              <a:spcBef>
                <a:spcPts val="600"/>
              </a:spcBef>
              <a:spcAft>
                <a:spcPts val="0"/>
              </a:spcAft>
              <a:buClr>
                <a:schemeClr val="accent1"/>
              </a:buClr>
              <a:buSzPct val="100000"/>
              <a:buFont typeface="Wingdings" pitchFamily="2" charset="2"/>
              <a:buChar char=""/>
              <a:tabLst/>
              <a:defRPr/>
            </a:lvl2pPr>
            <a:lvl3pPr marL="360000" marR="0" indent="-180975"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a:lvl3pPr>
            <a:lvl4pPr marL="533400" marR="0" indent="-177800" algn="l" defTabSz="914400" rtl="0" eaLnBrk="1" fontAlgn="auto" latinLnBrk="0" hangingPunct="1">
              <a:lnSpc>
                <a:spcPct val="100000"/>
              </a:lnSpc>
              <a:spcBef>
                <a:spcPts val="600"/>
              </a:spcBef>
              <a:spcAft>
                <a:spcPts val="0"/>
              </a:spcAft>
              <a:buClr>
                <a:schemeClr val="accent2"/>
              </a:buClr>
              <a:buSzPct val="100000"/>
              <a:buFont typeface="Arial" pitchFamily="34" charset="0"/>
              <a:buChar char="–"/>
              <a:tabLst/>
              <a:defRPr sz="1600"/>
            </a:lvl4pPr>
            <a:lvl5pPr marL="540000">
              <a:buClr>
                <a:schemeClr val="accent2"/>
              </a:buClr>
              <a:buFont typeface="Courier New" pitchFamily="49" charset="0"/>
              <a:buChar char="o"/>
              <a:defRPr/>
            </a:lvl5pPr>
          </a:lstStyle>
          <a:p>
            <a:pPr lvl="0"/>
            <a:r>
              <a:rPr lang="en-US" dirty="0" smtClean="0"/>
              <a:t>Agenda Item/Divider Headline</a:t>
            </a:r>
          </a:p>
          <a:p>
            <a:pPr lvl="1"/>
            <a:r>
              <a:rPr lang="en-US" dirty="0" smtClean="0"/>
              <a:t>Details</a:t>
            </a:r>
          </a:p>
          <a:p>
            <a:pPr lvl="2"/>
            <a:r>
              <a:rPr lang="en-US" dirty="0" smtClean="0"/>
              <a:t>Third Level</a:t>
            </a:r>
          </a:p>
          <a:p>
            <a:pPr lvl="4"/>
            <a:r>
              <a:rPr lang="en-US" dirty="0" smtClean="0"/>
              <a:t>Fourth Level</a:t>
            </a:r>
          </a:p>
          <a:p>
            <a:endParaRPr lang="en-US" dirty="0"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690687"/>
            <a:ext cx="8494713" cy="4391026"/>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2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691999"/>
            <a:ext cx="41652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3"/>
          <p:cNvSpPr>
            <a:spLocks noGrp="1"/>
          </p:cNvSpPr>
          <p:nvPr>
            <p:ph type="body" sz="quarter" idx="11" hasCustomPrompt="1"/>
          </p:nvPr>
        </p:nvSpPr>
        <p:spPr>
          <a:xfrm>
            <a:off x="4654800" y="1691999"/>
            <a:ext cx="41652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ext: 3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4000" y="324000"/>
            <a:ext cx="8496000" cy="756000"/>
          </a:xfrm>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691999"/>
            <a:ext cx="27216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3"/>
          <p:cNvSpPr>
            <a:spLocks noGrp="1"/>
          </p:cNvSpPr>
          <p:nvPr>
            <p:ph type="body" sz="quarter" idx="11" hasCustomPrompt="1"/>
          </p:nvPr>
        </p:nvSpPr>
        <p:spPr>
          <a:xfrm>
            <a:off x="6098400" y="1691999"/>
            <a:ext cx="27216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3"/>
          <p:cNvSpPr>
            <a:spLocks noGrp="1"/>
          </p:cNvSpPr>
          <p:nvPr>
            <p:ph type="body" sz="quarter" idx="12" hasCustomPrompt="1"/>
          </p:nvPr>
        </p:nvSpPr>
        <p:spPr>
          <a:xfrm>
            <a:off x="3220725" y="1691999"/>
            <a:ext cx="27216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Text with picture right 1">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
        <p:nvSpPr>
          <p:cNvPr id="5" name="Picture Placeholder 4"/>
          <p:cNvSpPr>
            <a:spLocks noGrp="1"/>
          </p:cNvSpPr>
          <p:nvPr>
            <p:ph type="pic" sz="quarter" idx="10"/>
          </p:nvPr>
        </p:nvSpPr>
        <p:spPr bwMode="gray">
          <a:xfrm>
            <a:off x="5745600" y="1690687"/>
            <a:ext cx="3078000" cy="4391025"/>
          </a:xfrm>
          <a:solidFill>
            <a:schemeClr val="bg1">
              <a:lumMod val="95000"/>
            </a:schemeClr>
          </a:solidFill>
        </p:spPr>
        <p:txBody>
          <a:bodyPr tIns="1296000" anchor="t" anchorCtr="0"/>
          <a:lstStyle>
            <a:lvl1pPr algn="ctr">
              <a:defRPr b="0"/>
            </a:lvl1pPr>
          </a:lstStyle>
          <a:p>
            <a:r>
              <a:rPr lang="en-US" smtClean="0"/>
              <a:t>Click icon to add picture</a:t>
            </a:r>
            <a:endParaRPr lang="de-DE" dirty="0"/>
          </a:p>
        </p:txBody>
      </p:sp>
      <p:sp>
        <p:nvSpPr>
          <p:cNvPr id="7" name="Text Placeholder 6"/>
          <p:cNvSpPr>
            <a:spLocks noGrp="1"/>
          </p:cNvSpPr>
          <p:nvPr>
            <p:ph type="body" sz="quarter" idx="11" hasCustomPrompt="1"/>
          </p:nvPr>
        </p:nvSpPr>
        <p:spPr bwMode="gray">
          <a:xfrm>
            <a:off x="324000" y="1690687"/>
            <a:ext cx="5238000" cy="4391025"/>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Text with picture right 2">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
        <p:nvSpPr>
          <p:cNvPr id="5" name="Picture Placeholder 4"/>
          <p:cNvSpPr>
            <a:spLocks noGrp="1"/>
          </p:cNvSpPr>
          <p:nvPr>
            <p:ph type="pic" sz="quarter" idx="10"/>
          </p:nvPr>
        </p:nvSpPr>
        <p:spPr bwMode="gray">
          <a:xfrm>
            <a:off x="4654800" y="1692000"/>
            <a:ext cx="4165200" cy="4392000"/>
          </a:xfrm>
          <a:solidFill>
            <a:schemeClr val="bg1">
              <a:lumMod val="95000"/>
            </a:schemeClr>
          </a:solidFill>
        </p:spPr>
        <p:txBody>
          <a:bodyPr vert="horz" lIns="0" tIns="1296000" rIns="0" bIns="0" rtlCol="0" anchor="t" anchorCtr="0">
            <a:noAutofit/>
          </a:bodyPr>
          <a:lstStyle>
            <a:lvl1pPr marL="0" indent="0" algn="ctr" defTabSz="914400" rtl="0" eaLnBrk="1" latinLnBrk="0" hangingPunct="1">
              <a:spcBef>
                <a:spcPts val="1620"/>
              </a:spcBef>
              <a:buClr>
                <a:schemeClr val="accent1"/>
              </a:buClr>
              <a:buSzPct val="80000"/>
              <a:buFontTx/>
              <a:buNone/>
              <a:defRPr lang="de-DE" sz="1800" b="0" kern="1200" dirty="0">
                <a:solidFill>
                  <a:schemeClr val="tx1"/>
                </a:solidFill>
                <a:latin typeface="+mn-lt"/>
                <a:ea typeface="+mn-ea"/>
                <a:cs typeface="+mn-cs"/>
              </a:defRPr>
            </a:lvl1pPr>
          </a:lstStyle>
          <a:p>
            <a:r>
              <a:rPr lang="en-US" smtClean="0"/>
              <a:t>Click icon to add picture</a:t>
            </a:r>
            <a:endParaRPr lang="de-DE" dirty="0"/>
          </a:p>
        </p:txBody>
      </p:sp>
      <p:sp>
        <p:nvSpPr>
          <p:cNvPr id="7" name="Text Placeholder 6"/>
          <p:cNvSpPr>
            <a:spLocks noGrp="1"/>
          </p:cNvSpPr>
          <p:nvPr>
            <p:ph type="body" sz="quarter" idx="11" hasCustomPrompt="1"/>
          </p:nvPr>
        </p:nvSpPr>
        <p:spPr bwMode="gray">
          <a:xfrm>
            <a:off x="324000" y="1692000"/>
            <a:ext cx="41652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Text with picture right 3">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smtClean="0"/>
              <a:t>Insert page title</a:t>
            </a:r>
            <a:endParaRPr lang="de-DE" dirty="0"/>
          </a:p>
        </p:txBody>
      </p:sp>
      <p:sp>
        <p:nvSpPr>
          <p:cNvPr id="5" name="Picture Placeholder 4"/>
          <p:cNvSpPr>
            <a:spLocks noGrp="1"/>
          </p:cNvSpPr>
          <p:nvPr>
            <p:ph type="pic" sz="quarter" idx="10"/>
          </p:nvPr>
        </p:nvSpPr>
        <p:spPr bwMode="gray">
          <a:xfrm>
            <a:off x="3575304" y="1692000"/>
            <a:ext cx="5238000" cy="4392000"/>
          </a:xfrm>
          <a:solidFill>
            <a:schemeClr val="bg1">
              <a:lumMod val="95000"/>
            </a:schemeClr>
          </a:solidFill>
        </p:spPr>
        <p:txBody>
          <a:bodyPr vert="horz" lIns="0" tIns="1296000" rIns="0" bIns="0" rtlCol="0" anchor="t" anchorCtr="0">
            <a:noAutofit/>
          </a:bodyPr>
          <a:lstStyle>
            <a:lvl1pPr marL="0" indent="0" algn="ctr" defTabSz="914400" rtl="0" eaLnBrk="1" latinLnBrk="0" hangingPunct="1">
              <a:spcBef>
                <a:spcPts val="1620"/>
              </a:spcBef>
              <a:buClr>
                <a:schemeClr val="accent1"/>
              </a:buClr>
              <a:buSzPct val="80000"/>
              <a:buFontTx/>
              <a:buNone/>
              <a:defRPr lang="de-DE" sz="1800" b="0" kern="1200" dirty="0">
                <a:solidFill>
                  <a:schemeClr val="tx1"/>
                </a:solidFill>
                <a:latin typeface="+mn-lt"/>
                <a:ea typeface="+mn-ea"/>
                <a:cs typeface="+mn-cs"/>
              </a:defRPr>
            </a:lvl1pPr>
          </a:lstStyle>
          <a:p>
            <a:r>
              <a:rPr lang="en-US" smtClean="0"/>
              <a:t>Click icon to add picture</a:t>
            </a:r>
            <a:endParaRPr lang="de-DE" dirty="0"/>
          </a:p>
        </p:txBody>
      </p:sp>
      <p:sp>
        <p:nvSpPr>
          <p:cNvPr id="7" name="Text Placeholder 6"/>
          <p:cNvSpPr>
            <a:spLocks noGrp="1"/>
          </p:cNvSpPr>
          <p:nvPr>
            <p:ph type="body" sz="quarter" idx="11" hasCustomPrompt="1"/>
          </p:nvPr>
        </p:nvSpPr>
        <p:spPr bwMode="gray">
          <a:xfrm>
            <a:off x="324000" y="1692000"/>
            <a:ext cx="3078000" cy="4392000"/>
          </a:xfrm>
        </p:spPr>
        <p:txBody>
          <a:bodyPr/>
          <a:lstStyle>
            <a:lvl1pPr>
              <a:defRPr/>
            </a:lvl1pPr>
          </a:lstStyle>
          <a:p>
            <a:pPr lvl="0"/>
            <a:r>
              <a:rPr lang="en-US" noProof="0"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de-DE"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Text with picture: 2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noProof="0" dirty="0" smtClean="0"/>
              <a:t>Insert page title</a:t>
            </a:r>
            <a:endParaRPr lang="en-US" dirty="0"/>
          </a:p>
        </p:txBody>
      </p:sp>
      <p:sp>
        <p:nvSpPr>
          <p:cNvPr id="4" name="Text Placeholder 3"/>
          <p:cNvSpPr>
            <a:spLocks noGrp="1"/>
          </p:cNvSpPr>
          <p:nvPr>
            <p:ph type="body" sz="quarter" idx="10" hasCustomPrompt="1"/>
          </p:nvPr>
        </p:nvSpPr>
        <p:spPr>
          <a:xfrm>
            <a:off x="324000" y="1690688"/>
            <a:ext cx="4165200" cy="1720800"/>
          </a:xfrm>
        </p:spPr>
        <p:txBody>
          <a:bodyPr/>
          <a:lstStyle>
            <a:lvl1pPr>
              <a:defRPr/>
            </a:lvl1pPr>
          </a:lstStyle>
          <a:p>
            <a:pPr lvl="0"/>
            <a:r>
              <a:rPr lang="en-US" noProof="0" dirty="0" smtClean="0"/>
              <a:t>First level</a:t>
            </a:r>
          </a:p>
          <a:p>
            <a:pPr lvl="1"/>
            <a:r>
              <a:rPr lang="en-US" dirty="0" smtClean="0"/>
              <a:t>Second level</a:t>
            </a:r>
          </a:p>
        </p:txBody>
      </p:sp>
      <p:sp>
        <p:nvSpPr>
          <p:cNvPr id="13" name="Text Placeholder 3"/>
          <p:cNvSpPr>
            <a:spLocks noGrp="1"/>
          </p:cNvSpPr>
          <p:nvPr>
            <p:ph type="body" sz="quarter" idx="14" hasCustomPrompt="1"/>
          </p:nvPr>
        </p:nvSpPr>
        <p:spPr>
          <a:xfrm>
            <a:off x="4654800" y="1690688"/>
            <a:ext cx="4165200" cy="1720800"/>
          </a:xfrm>
        </p:spPr>
        <p:txBody>
          <a:bodyPr/>
          <a:lstStyle>
            <a:lvl1pPr>
              <a:defRPr/>
            </a:lvl1pPr>
          </a:lstStyle>
          <a:p>
            <a:pPr lvl="0"/>
            <a:r>
              <a:rPr lang="en-US" noProof="0" dirty="0" smtClean="0"/>
              <a:t>First level</a:t>
            </a:r>
          </a:p>
          <a:p>
            <a:pPr lvl="1"/>
            <a:r>
              <a:rPr lang="en-US" dirty="0" smtClean="0"/>
              <a:t>Second level</a:t>
            </a:r>
          </a:p>
        </p:txBody>
      </p:sp>
      <p:sp>
        <p:nvSpPr>
          <p:cNvPr id="9" name="Picture Placeholder 4"/>
          <p:cNvSpPr>
            <a:spLocks noGrp="1"/>
          </p:cNvSpPr>
          <p:nvPr>
            <p:ph type="pic" sz="quarter" idx="15"/>
          </p:nvPr>
        </p:nvSpPr>
        <p:spPr bwMode="gray">
          <a:xfrm>
            <a:off x="324000" y="3573490"/>
            <a:ext cx="4165200" cy="2508223"/>
          </a:xfrm>
          <a:solidFill>
            <a:schemeClr val="bg1">
              <a:lumMod val="95000"/>
            </a:schemeClr>
          </a:solidFill>
        </p:spPr>
        <p:txBody>
          <a:bodyPr tIns="504000" anchor="t" anchorCtr="0"/>
          <a:lstStyle>
            <a:lvl1pPr algn="ctr">
              <a:defRPr b="0"/>
            </a:lvl1pPr>
          </a:lstStyle>
          <a:p>
            <a:r>
              <a:rPr lang="en-US" smtClean="0"/>
              <a:t>Click icon to add picture</a:t>
            </a:r>
            <a:endParaRPr lang="de-DE" dirty="0"/>
          </a:p>
        </p:txBody>
      </p:sp>
      <p:sp>
        <p:nvSpPr>
          <p:cNvPr id="11" name="Picture Placeholder 4"/>
          <p:cNvSpPr>
            <a:spLocks noGrp="1"/>
          </p:cNvSpPr>
          <p:nvPr>
            <p:ph type="pic" sz="quarter" idx="16"/>
          </p:nvPr>
        </p:nvSpPr>
        <p:spPr bwMode="gray">
          <a:xfrm>
            <a:off x="4654800" y="3573490"/>
            <a:ext cx="4165200" cy="2508223"/>
          </a:xfrm>
          <a:solidFill>
            <a:schemeClr val="bg1">
              <a:lumMod val="95000"/>
            </a:schemeClr>
          </a:solidFill>
        </p:spPr>
        <p:txBody>
          <a:bodyPr tIns="504000" anchor="t" anchorCtr="0"/>
          <a:lstStyle>
            <a:lvl1pPr algn="ctr">
              <a:defRPr b="0"/>
            </a:lvl1pPr>
          </a:lstStyle>
          <a:p>
            <a:r>
              <a:rPr lang="en-US" smtClean="0"/>
              <a:t>Click icon to add picture</a:t>
            </a:r>
            <a:endParaRPr lang="de-DE"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Content Placeholder 4"/>
          <p:cNvSpPr>
            <a:spLocks noGrp="1"/>
          </p:cNvSpPr>
          <p:nvPr>
            <p:ph sz="quarter" idx="10" hasCustomPrompt="1"/>
          </p:nvPr>
        </p:nvSpPr>
        <p:spPr>
          <a:xfrm>
            <a:off x="327024" y="1690688"/>
            <a:ext cx="8493125" cy="4395787"/>
          </a:xfrm>
        </p:spPr>
        <p:txBody>
          <a:bodyPr/>
          <a:lstStyle>
            <a:lvl1pPr>
              <a:defRPr/>
            </a:lvl1pPr>
          </a:lstStyle>
          <a:p>
            <a:pPr lvl="0"/>
            <a:r>
              <a:rPr lang="en-US" noProof="0" dirty="0" smtClean="0"/>
              <a:t>Click to add content</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2" name="Title 1"/>
          <p:cNvSpPr>
            <a:spLocks noGrp="1"/>
          </p:cNvSpPr>
          <p:nvPr>
            <p:ph type="title" hasCustomPrompt="1"/>
          </p:nvPr>
        </p:nvSpPr>
        <p:spPr/>
        <p:txBody>
          <a:bodyPr/>
          <a:lstStyle/>
          <a:p>
            <a:r>
              <a:rPr lang="en-US" noProof="0" dirty="0" smtClean="0"/>
              <a:t>Insert page title</a:t>
            </a:r>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scussion Pan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Discussion panel</a:t>
            </a:r>
            <a:endParaRPr lang="en-US" dirty="0"/>
          </a:p>
        </p:txBody>
      </p:sp>
      <p:sp>
        <p:nvSpPr>
          <p:cNvPr id="5" name="Text Placeholder 4"/>
          <p:cNvSpPr>
            <a:spLocks noGrp="1"/>
          </p:cNvSpPr>
          <p:nvPr>
            <p:ph type="body" sz="quarter" idx="10" hasCustomPrompt="1"/>
          </p:nvPr>
        </p:nvSpPr>
        <p:spPr>
          <a:xfrm>
            <a:off x="324000" y="1692000"/>
            <a:ext cx="8494713" cy="2816156"/>
          </a:xfrm>
        </p:spPr>
        <p:txBody>
          <a:bodyPr>
            <a:noAutofit/>
          </a:bodyPr>
          <a:lstStyle>
            <a:lvl1pPr>
              <a:spcBef>
                <a:spcPts val="1800"/>
              </a:spcBef>
              <a:defRPr/>
            </a:lvl1pPr>
          </a:lstStyle>
          <a:p>
            <a:r>
              <a:rPr lang="en-US" dirty="0" smtClean="0"/>
              <a:t>Title of discussion panel</a:t>
            </a:r>
          </a:p>
          <a:p>
            <a:r>
              <a:rPr lang="en-US" b="0" dirty="0" smtClean="0"/>
              <a:t>Speaker Name, Company 1</a:t>
            </a:r>
          </a:p>
          <a:p>
            <a:r>
              <a:rPr lang="en-US" b="0" dirty="0" smtClean="0"/>
              <a:t>Speaker Name, Company 2</a:t>
            </a:r>
          </a:p>
          <a:p>
            <a:r>
              <a:rPr lang="en-US" b="0" dirty="0" smtClean="0"/>
              <a:t>Speaker Name, Company 3</a:t>
            </a:r>
          </a:p>
          <a:p>
            <a:r>
              <a:rPr lang="en-US" b="0" dirty="0" smtClean="0"/>
              <a:t>Speaker Name, Company 4</a:t>
            </a:r>
          </a:p>
          <a:p>
            <a:r>
              <a:rPr lang="en-US" b="0" dirty="0" smtClean="0"/>
              <a:t>Speaker Name, Company 5</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3" name="TextBox 2"/>
          <p:cNvSpPr txBox="1"/>
          <p:nvPr userDrawn="1"/>
        </p:nvSpPr>
        <p:spPr bwMode="black">
          <a:xfrm>
            <a:off x="8698291" y="6636183"/>
            <a:ext cx="125034" cy="123111"/>
          </a:xfrm>
          <a:prstGeom prst="rect">
            <a:avLst/>
          </a:prstGeom>
          <a:noFill/>
        </p:spPr>
        <p:txBody>
          <a:bodyPr wrap="none" lIns="0" tIns="0" rIns="0" bIns="0" rtlCol="0">
            <a:spAutoFit/>
          </a:bodyPr>
          <a:lstStyle/>
          <a:p>
            <a:pPr marL="93663" indent="-93663" algn="r">
              <a:buClr>
                <a:schemeClr val="accent2"/>
              </a:buClr>
              <a:buFont typeface="Arial" pitchFamily="34" charset="0"/>
              <a:buNone/>
            </a:pPr>
            <a:fld id="{0BDC132A-5C91-4078-9777-31DA19A62E0A}" type="slidenum">
              <a:rPr lang="en-US" sz="800" baseline="0" noProof="0" smtClean="0">
                <a:solidFill>
                  <a:schemeClr val="tx1"/>
                </a:solidFill>
              </a:rPr>
              <a:pPr marL="93663" indent="-93663" algn="r">
                <a:buClr>
                  <a:schemeClr val="accent2"/>
                </a:buClr>
                <a:buFont typeface="Arial" pitchFamily="34" charset="0"/>
                <a:buNone/>
              </a:pPr>
              <a:t>‹#›</a:t>
            </a:fld>
            <a:endParaRPr lang="en-US" sz="800" noProof="0" dirty="0" smtClean="0">
              <a:solidFill>
                <a:schemeClr val="tx1"/>
              </a:solidFill>
            </a:endParaRPr>
          </a:p>
        </p:txBody>
      </p:sp>
      <p:sp>
        <p:nvSpPr>
          <p:cNvPr id="4" name="TextBox 3"/>
          <p:cNvSpPr txBox="1"/>
          <p:nvPr userDrawn="1"/>
        </p:nvSpPr>
        <p:spPr bwMode="black">
          <a:xfrm>
            <a:off x="324000" y="6636183"/>
            <a:ext cx="3065510" cy="123111"/>
          </a:xfrm>
          <a:prstGeom prst="rect">
            <a:avLst/>
          </a:prstGeom>
          <a:noFill/>
        </p:spPr>
        <p:txBody>
          <a:bodyPr wrap="none" lIns="0" tIns="0" rIns="0" bIns="0" rtlCol="0">
            <a:spAutoFit/>
          </a:bodyPr>
          <a:lstStyle/>
          <a:p>
            <a:pPr marL="133350" indent="-133350" algn="l">
              <a:buClrTx/>
              <a:buFont typeface="Arial" pitchFamily="34" charset="0"/>
              <a:buChar char="©"/>
              <a:tabLst/>
            </a:pPr>
            <a:r>
              <a:rPr lang="en-US" sz="800" noProof="0" dirty="0" smtClean="0">
                <a:solidFill>
                  <a:schemeClr val="tx1"/>
                </a:solidFill>
              </a:rPr>
              <a:t>2013 SAP AG or an SAP affiliate company. All rights reserved.</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pyright">
    <p:bg bwMode="gray">
      <p:bgRef idx="1001">
        <a:schemeClr val="bg1"/>
      </p:bgRef>
    </p:bg>
    <p:spTree>
      <p:nvGrpSpPr>
        <p:cNvPr id="1" name=""/>
        <p:cNvGrpSpPr/>
        <p:nvPr/>
      </p:nvGrpSpPr>
      <p:grpSpPr>
        <a:xfrm>
          <a:off x="0" y="0"/>
          <a:ext cx="0" cy="0"/>
          <a:chOff x="0" y="0"/>
          <a:chExt cx="0" cy="0"/>
        </a:xfrm>
      </p:grpSpPr>
      <p:sp>
        <p:nvSpPr>
          <p:cNvPr id="11" name="TextBox 10"/>
          <p:cNvSpPr txBox="1"/>
          <p:nvPr userDrawn="1"/>
        </p:nvSpPr>
        <p:spPr bwMode="gray">
          <a:xfrm>
            <a:off x="324000" y="324000"/>
            <a:ext cx="8496150" cy="756000"/>
          </a:xfrm>
          <a:prstGeom prst="rect">
            <a:avLst/>
          </a:prstGeom>
        </p:spPr>
        <p:txBody>
          <a:bodyPr vert="horz" lIns="0" tIns="0" rIns="0" bIns="0" rtlCol="0" anchor="ctr" anchorCtr="0">
            <a:noAutofit/>
          </a:bodyPr>
          <a:lstStyle/>
          <a:p>
            <a:pPr algn="l" defTabSz="914400" rtl="0" eaLnBrk="1" latinLnBrk="0" hangingPunct="1">
              <a:spcBef>
                <a:spcPct val="0"/>
              </a:spcBef>
              <a:buNone/>
            </a:pPr>
            <a:r>
              <a:rPr lang="en-GB" sz="2400" b="1" kern="1200" noProof="0" dirty="0" smtClean="0">
                <a:solidFill>
                  <a:schemeClr val="accent2"/>
                </a:solidFill>
                <a:latin typeface="+mj-lt"/>
                <a:ea typeface="+mj-ea"/>
                <a:cs typeface="+mj-cs"/>
              </a:rPr>
              <a:t>© </a:t>
            </a:r>
            <a:r>
              <a:rPr lang="en-US" sz="2400" b="1" kern="1200" noProof="0" dirty="0" smtClean="0">
                <a:solidFill>
                  <a:schemeClr val="accent2"/>
                </a:solidFill>
                <a:latin typeface="+mj-lt"/>
                <a:ea typeface="+mj-ea"/>
                <a:cs typeface="+mj-cs"/>
              </a:rPr>
              <a:t>2013 SAP AG or an SAP affiliate company. </a:t>
            </a:r>
            <a:br>
              <a:rPr lang="en-US" sz="2400" b="1" kern="1200" noProof="0" dirty="0" smtClean="0">
                <a:solidFill>
                  <a:schemeClr val="accent2"/>
                </a:solidFill>
                <a:latin typeface="+mj-lt"/>
                <a:ea typeface="+mj-ea"/>
                <a:cs typeface="+mj-cs"/>
              </a:rPr>
            </a:br>
            <a:r>
              <a:rPr lang="en-US" sz="2400" b="1" kern="1200" noProof="0" dirty="0" smtClean="0">
                <a:solidFill>
                  <a:schemeClr val="accent2"/>
                </a:solidFill>
                <a:latin typeface="+mj-lt"/>
                <a:ea typeface="+mj-ea"/>
                <a:cs typeface="+mj-cs"/>
              </a:rPr>
              <a:t>All rights reserved.</a:t>
            </a:r>
            <a:endParaRPr lang="de-DE" sz="2400" b="1" kern="1200" noProof="0" dirty="0" smtClean="0">
              <a:solidFill>
                <a:schemeClr val="accent2"/>
              </a:solidFill>
              <a:latin typeface="+mj-lt"/>
              <a:ea typeface="+mj-ea"/>
              <a:cs typeface="+mj-cs"/>
            </a:endParaRPr>
          </a:p>
        </p:txBody>
      </p:sp>
      <p:sp>
        <p:nvSpPr>
          <p:cNvPr id="5" name="TextBox 4"/>
          <p:cNvSpPr txBox="1"/>
          <p:nvPr userDrawn="1"/>
        </p:nvSpPr>
        <p:spPr bwMode="gray">
          <a:xfrm>
            <a:off x="324000" y="1692000"/>
            <a:ext cx="8404364" cy="2308324"/>
          </a:xfrm>
          <a:prstGeom prst="rect">
            <a:avLst/>
          </a:prstGeom>
          <a:noFill/>
        </p:spPr>
        <p:txBody>
          <a:bodyPr wrap="square" lIns="0" tIns="0" rIns="0" bIns="0" rtlCol="0">
            <a:spAutoFit/>
          </a:bodyPr>
          <a:lstStyle/>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No part of this publication may be reproduced or transmitted in any form or for any purpose without the express permission of SAP AG. </a:t>
            </a:r>
            <a:br>
              <a:rPr lang="en-US" sz="1000" kern="1200" noProof="1" smtClean="0">
                <a:solidFill>
                  <a:schemeClr val="tx1"/>
                </a:solidFill>
                <a:latin typeface="Arial"/>
                <a:ea typeface="MS PGothic" pitchFamily="34" charset="-128"/>
                <a:cs typeface="+mn-cs"/>
              </a:rPr>
            </a:br>
            <a:r>
              <a:rPr lang="en-US" sz="1000" kern="1200" noProof="1" smtClean="0">
                <a:solidFill>
                  <a:schemeClr val="tx1"/>
                </a:solidFill>
                <a:latin typeface="Arial"/>
                <a:ea typeface="MS PGothic" pitchFamily="34" charset="-128"/>
                <a:cs typeface="+mn-cs"/>
              </a:rPr>
              <a:t>The information contained herein may be changed without prior notice.</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Some software products marketed by SAP AG and its distributors contain proprietary software components of other software vendors.</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National product specifications may vary.</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These materials are provided by SAP AG and its affiliated companies ("SAP Group") for informational purposes only, without representation or warranty of any kind, and SAP Group shall not be liable for errors or omissions with respect to the materials. The only warranties for SAP Group products and services are those that are set forth in the express warranty statements accompanying such products and services, if any. Nothing herein should be construed as constituting an additional warranty. </a:t>
            </a:r>
          </a:p>
          <a:p>
            <a:pPr marL="0" indent="0" algn="l" defTabSz="914400" rtl="0" eaLnBrk="1" latinLnBrk="0" hangingPunct="1">
              <a:lnSpc>
                <a:spcPct val="100000"/>
              </a:lnSpc>
              <a:spcBef>
                <a:spcPts val="1200"/>
              </a:spcBef>
            </a:pPr>
            <a:r>
              <a:rPr lang="en-US" sz="1000" kern="1200" noProof="1" smtClean="0">
                <a:solidFill>
                  <a:schemeClr val="tx1"/>
                </a:solidFill>
                <a:latin typeface="Arial"/>
                <a:ea typeface="MS PGothic" pitchFamily="34" charset="-128"/>
                <a:cs typeface="+mn-cs"/>
              </a:rPr>
              <a:t>SAP and other SAP products and services mentioned herein as well as their respective logos are trademarks or registered trademarks of SAP AG in Germany and other countries.  </a:t>
            </a:r>
            <a:br>
              <a:rPr lang="en-US" sz="1000" kern="1200" noProof="1" smtClean="0">
                <a:solidFill>
                  <a:schemeClr val="tx1"/>
                </a:solidFill>
                <a:latin typeface="Arial"/>
                <a:ea typeface="MS PGothic" pitchFamily="34" charset="-128"/>
                <a:cs typeface="+mn-cs"/>
              </a:rPr>
            </a:br>
            <a:r>
              <a:rPr lang="en-US" sz="1000" kern="1200" noProof="1" smtClean="0">
                <a:solidFill>
                  <a:schemeClr val="tx1"/>
                </a:solidFill>
                <a:latin typeface="Arial"/>
                <a:ea typeface="MS PGothic" pitchFamily="34" charset="-128"/>
                <a:cs typeface="+mn-cs"/>
              </a:rPr>
              <a:t>Please see </a:t>
            </a:r>
            <a:r>
              <a:rPr lang="en-US" sz="1000" kern="1200" noProof="1" smtClean="0">
                <a:solidFill>
                  <a:schemeClr val="tx1"/>
                </a:solidFill>
                <a:latin typeface="Arial"/>
                <a:ea typeface="MS PGothic" pitchFamily="34" charset="-128"/>
                <a:cs typeface="+mn-cs"/>
                <a:hlinkClick r:id="rId2"/>
              </a:rPr>
              <a:t>http://www.sap.com/corporate-en/legal/copyright/index.epx#trademark</a:t>
            </a:r>
            <a:r>
              <a:rPr lang="en-US" sz="1000" kern="1200" noProof="1" smtClean="0">
                <a:solidFill>
                  <a:schemeClr val="tx1"/>
                </a:solidFill>
                <a:latin typeface="Arial"/>
                <a:ea typeface="MS PGothic" pitchFamily="34" charset="-128"/>
                <a:cs typeface="+mn-cs"/>
              </a:rPr>
              <a:t> for additional trademark information and notices.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pyright german">
    <p:bg bwMode="gray">
      <p:bgRef idx="1001">
        <a:schemeClr val="bg1"/>
      </p:bgRef>
    </p:bg>
    <p:spTree>
      <p:nvGrpSpPr>
        <p:cNvPr id="1" name=""/>
        <p:cNvGrpSpPr/>
        <p:nvPr/>
      </p:nvGrpSpPr>
      <p:grpSpPr>
        <a:xfrm>
          <a:off x="0" y="0"/>
          <a:ext cx="0" cy="0"/>
          <a:chOff x="0" y="0"/>
          <a:chExt cx="0" cy="0"/>
        </a:xfrm>
      </p:grpSpPr>
      <p:sp>
        <p:nvSpPr>
          <p:cNvPr id="11" name="TextBox 10"/>
          <p:cNvSpPr txBox="1"/>
          <p:nvPr userDrawn="1"/>
        </p:nvSpPr>
        <p:spPr bwMode="gray">
          <a:xfrm>
            <a:off x="324000" y="324000"/>
            <a:ext cx="8496150" cy="756000"/>
          </a:xfrm>
          <a:prstGeom prst="rect">
            <a:avLst/>
          </a:prstGeom>
        </p:spPr>
        <p:txBody>
          <a:bodyPr vert="horz" lIns="0" tIns="0" rIns="0" bIns="0" rtlCol="0" anchor="ctr" anchorCtr="0">
            <a:noAutofit/>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n-GB" sz="2400" b="1" kern="1200" noProof="0" dirty="0" smtClean="0">
                <a:solidFill>
                  <a:schemeClr val="accent2"/>
                </a:solidFill>
                <a:latin typeface="+mj-lt"/>
                <a:ea typeface="+mj-ea"/>
                <a:cs typeface="+mj-cs"/>
              </a:rPr>
              <a:t>© </a:t>
            </a:r>
            <a:r>
              <a:rPr lang="de-DE" sz="2400" b="1" kern="1200" noProof="0" dirty="0" smtClean="0">
                <a:solidFill>
                  <a:schemeClr val="accent2"/>
                </a:solidFill>
                <a:latin typeface="+mj-lt"/>
                <a:ea typeface="+mj-ea"/>
                <a:cs typeface="+mj-cs"/>
              </a:rPr>
              <a:t>2013 SAP AG oder ein SAP-Konzernunternehmen. </a:t>
            </a:r>
            <a:br>
              <a:rPr lang="de-DE" sz="2400" b="1" kern="1200" noProof="0" dirty="0" smtClean="0">
                <a:solidFill>
                  <a:schemeClr val="accent2"/>
                </a:solidFill>
                <a:latin typeface="+mj-lt"/>
                <a:ea typeface="+mj-ea"/>
                <a:cs typeface="+mj-cs"/>
              </a:rPr>
            </a:br>
            <a:r>
              <a:rPr lang="de-DE" sz="2400" b="1" kern="1200" noProof="0" dirty="0" smtClean="0">
                <a:solidFill>
                  <a:schemeClr val="accent2"/>
                </a:solidFill>
                <a:latin typeface="+mj-lt"/>
                <a:ea typeface="+mj-ea"/>
                <a:cs typeface="+mj-cs"/>
              </a:rPr>
              <a:t>Alle Rechte vorbehalten.</a:t>
            </a:r>
          </a:p>
        </p:txBody>
      </p:sp>
      <p:sp>
        <p:nvSpPr>
          <p:cNvPr id="6" name="TextBox 5"/>
          <p:cNvSpPr txBox="1"/>
          <p:nvPr userDrawn="1"/>
        </p:nvSpPr>
        <p:spPr bwMode="gray">
          <a:xfrm>
            <a:off x="324000" y="1692000"/>
            <a:ext cx="8404364" cy="2616101"/>
          </a:xfrm>
          <a:prstGeom prst="rect">
            <a:avLst/>
          </a:prstGeom>
          <a:noFill/>
        </p:spPr>
        <p:txBody>
          <a:bodyPr wrap="square" lIns="0" tIns="0" rIns="0" bIns="0" rtlCol="0">
            <a:spAutoFit/>
          </a:bodyPr>
          <a:lstStyle/>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Weitergabe und Vervielfältigung dieser Publikation oder von Teilen daraus sind, zu welchem Zweck und in welcher Form auch immer, ohne die ausdrückliche schriftliche Genehmigung durch SAP AG nicht gestattet. In dieser Publikation enthaltene Informationen können ohne vorherige Ankündigung geändert werden.</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Einige der von der SAP AG und ihren Distributoren vermarkteten Softwareprodukte enthalten proprietäre Softwarekomponenten anderer Softwareanbieter.</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Produkte können länderspezifische Unterschiede aufweisen.</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Die vorliegenden Unterlagen werden von der SAP AG und ihren Konzernunternehmen („SAP-Konzern“) bereitgestellt und dienen ausschließlich zu Informationszwecken. Der SAP-Konzern übernimmt keinerlei Haftung oder Gewährleistung für Fehler oder Unvollständigkeiten in dieser Publikation. Der SAP-Konzern steht lediglich für Produkte und Dienstleistungen nach der Maßgabe ein, die in der Vereinbarung über die jeweiligen Produkte und Dienstleistungen ausdrücklich geregelt ist. Keine der hierin enthaltenen Informationen ist als zusätzliche Garantie zu interpretieren. </a:t>
            </a:r>
          </a:p>
          <a:p>
            <a:pPr marL="0" indent="0" algn="l" defTabSz="914400" rtl="0" eaLnBrk="1" latinLnBrk="0" hangingPunct="1">
              <a:lnSpc>
                <a:spcPct val="100000"/>
              </a:lnSpc>
              <a:spcBef>
                <a:spcPts val="1200"/>
              </a:spcBef>
            </a:pPr>
            <a:r>
              <a:rPr lang="de-DE" sz="1000" kern="1200" noProof="1" smtClean="0">
                <a:solidFill>
                  <a:schemeClr val="tx1"/>
                </a:solidFill>
                <a:latin typeface="Arial"/>
                <a:ea typeface="MS PGothic" pitchFamily="34" charset="-128"/>
                <a:cs typeface="+mn-cs"/>
              </a:rPr>
              <a:t>SAP und andere in diesem Dokument erwähnte Produkte und Dienstleistungen von SAP sowie die dazugehörigen Logos sind Marken oder eingetragene Marken der SAP AG in Deutschland und verschiedenen anderen Ländern weltweit. Weitere Hinweise und Informationen zum Markenrecht finden Sie unter </a:t>
            </a:r>
            <a:r>
              <a:rPr lang="de-DE" sz="1000" kern="1200" noProof="1" smtClean="0">
                <a:solidFill>
                  <a:schemeClr val="tx1"/>
                </a:solidFill>
                <a:latin typeface="Arial"/>
                <a:ea typeface="MS PGothic" pitchFamily="34" charset="-128"/>
                <a:cs typeface="+mn-cs"/>
                <a:hlinkClick r:id="rId2"/>
              </a:rPr>
              <a:t>http://www.sap.com/corporate-en/legal/copyright/index.epx#trademark</a:t>
            </a:r>
            <a:r>
              <a:rPr lang="de-DE" sz="1000" kern="1200" noProof="1" smtClean="0">
                <a:solidFill>
                  <a:schemeClr val="tx1"/>
                </a:solidFill>
                <a:latin typeface="Arial"/>
                <a:ea typeface="MS PGothic" pitchFamily="34" charset="-128"/>
                <a:cs typeface="+mn-cs"/>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324000" y="324000"/>
            <a:ext cx="8496000" cy="756000"/>
          </a:xfrm>
          <a:prstGeom prst="rect">
            <a:avLst/>
          </a:prstGeom>
        </p:spPr>
        <p:txBody>
          <a:bodyPr vert="horz" lIns="0" tIns="0" rIns="0" bIns="0" rtlCol="0" anchor="ctr" anchorCtr="0">
            <a:noAutofit/>
          </a:bodyPr>
          <a:lstStyle/>
          <a:p>
            <a:r>
              <a:rPr lang="en-US" noProof="0" dirty="0" smtClean="0"/>
              <a:t>Insert page title</a:t>
            </a:r>
            <a:endParaRPr lang="en-US" noProof="0" dirty="0"/>
          </a:p>
        </p:txBody>
      </p:sp>
      <p:sp>
        <p:nvSpPr>
          <p:cNvPr id="3" name="Text Placeholder 2"/>
          <p:cNvSpPr>
            <a:spLocks noGrp="1"/>
          </p:cNvSpPr>
          <p:nvPr>
            <p:ph type="body" idx="1"/>
          </p:nvPr>
        </p:nvSpPr>
        <p:spPr bwMode="gray">
          <a:xfrm>
            <a:off x="324000" y="1690687"/>
            <a:ext cx="8496000" cy="4391025"/>
          </a:xfrm>
          <a:prstGeom prst="rect">
            <a:avLst/>
          </a:prstGeom>
        </p:spPr>
        <p:txBody>
          <a:bodyPr vert="horz" lIns="0" tIns="0" rIns="0" bIns="0" rtlCol="0">
            <a:noAutofit/>
          </a:bodyPr>
          <a:lstStyle/>
          <a:p>
            <a:pPr lvl="0"/>
            <a:r>
              <a:rPr lang="en-US" noProof="0" dirty="0" smtClean="0"/>
              <a:t>First level</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33" name="Rectangle 32"/>
          <p:cNvSpPr/>
          <p:nvPr/>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cxnSp>
        <p:nvCxnSpPr>
          <p:cNvPr id="8" name="Straight Connector 7"/>
          <p:cNvCxnSpPr/>
          <p:nvPr/>
        </p:nvCxnSpPr>
        <p:spPr>
          <a:xfrm>
            <a:off x="324000" y="1231200"/>
            <a:ext cx="84963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5" name="Rectangle 94"/>
          <p:cNvSpPr/>
          <p:nvPr/>
        </p:nvSpPr>
        <p:spPr bwMode="white">
          <a:xfrm>
            <a:off x="324000" y="6535738"/>
            <a:ext cx="8496000" cy="324000"/>
          </a:xfrm>
          <a:prstGeom prst="rect">
            <a:avLst/>
          </a:prstGeom>
          <a:solidFill>
            <a:schemeClr val="tx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10" name="TextBox 9"/>
          <p:cNvSpPr txBox="1"/>
          <p:nvPr/>
        </p:nvSpPr>
        <p:spPr bwMode="black">
          <a:xfrm>
            <a:off x="324000" y="6636183"/>
            <a:ext cx="3065510" cy="123111"/>
          </a:xfrm>
          <a:prstGeom prst="rect">
            <a:avLst/>
          </a:prstGeom>
          <a:noFill/>
        </p:spPr>
        <p:txBody>
          <a:bodyPr wrap="none" lIns="72000" tIns="0" rIns="0" bIns="0" rtlCol="0">
            <a:spAutoFit/>
          </a:bodyPr>
          <a:lstStyle/>
          <a:p>
            <a:pPr marL="133350" indent="-133350" algn="l">
              <a:buClr>
                <a:schemeClr val="bg1"/>
              </a:buClr>
              <a:buFont typeface="Arial" pitchFamily="34" charset="0"/>
              <a:buChar char="©"/>
              <a:tabLst/>
            </a:pPr>
            <a:r>
              <a:rPr lang="en-US" sz="800" noProof="0" dirty="0" smtClean="0">
                <a:solidFill>
                  <a:schemeClr val="bg1"/>
                </a:solidFill>
              </a:rPr>
              <a:t>2013 SAP AG or an SAP affiliate company. All rights reserved.</a:t>
            </a:r>
          </a:p>
        </p:txBody>
      </p:sp>
      <p:sp>
        <p:nvSpPr>
          <p:cNvPr id="34" name="TextBox 33"/>
          <p:cNvSpPr txBox="1"/>
          <p:nvPr/>
        </p:nvSpPr>
        <p:spPr bwMode="black">
          <a:xfrm>
            <a:off x="8625588" y="6636183"/>
            <a:ext cx="197737" cy="123111"/>
          </a:xfrm>
          <a:prstGeom prst="rect">
            <a:avLst/>
          </a:prstGeom>
          <a:noFill/>
        </p:spPr>
        <p:txBody>
          <a:bodyPr wrap="none" lIns="0" tIns="0" rIns="72000" bIns="0" rtlCol="0">
            <a:spAutoFit/>
          </a:bodyPr>
          <a:lstStyle/>
          <a:p>
            <a:pPr marL="93663" indent="-93663" algn="r">
              <a:buClr>
                <a:schemeClr val="accent2"/>
              </a:buClr>
              <a:buFont typeface="Arial" pitchFamily="34" charset="0"/>
              <a:buNone/>
            </a:pPr>
            <a:fld id="{0BDC132A-5C91-4078-9777-31DA19A62E0A}" type="slidenum">
              <a:rPr lang="en-US" sz="800" baseline="0" noProof="0" smtClean="0">
                <a:solidFill>
                  <a:schemeClr val="bg1"/>
                </a:solidFill>
              </a:rPr>
              <a:pPr marL="93663" indent="-93663" algn="r">
                <a:buClr>
                  <a:schemeClr val="accent2"/>
                </a:buClr>
                <a:buFont typeface="Arial" pitchFamily="34" charset="0"/>
                <a:buNone/>
              </a:pPr>
              <a:t>‹#›</a:t>
            </a:fld>
            <a:endParaRPr lang="en-US" sz="800" noProof="0" dirty="0" smtClean="0">
              <a:solidFill>
                <a:schemeClr val="bg1"/>
              </a:solidFill>
            </a:endParaRPr>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9" r:id="rId3"/>
    <p:sldLayoutId id="2147483708" r:id="rId4"/>
    <p:sldLayoutId id="2147483704" r:id="rId5"/>
    <p:sldLayoutId id="2147483689" r:id="rId6"/>
    <p:sldLayoutId id="2147483702" r:id="rId7"/>
    <p:sldLayoutId id="2147483684" r:id="rId8"/>
    <p:sldLayoutId id="2147483665" r:id="rId9"/>
    <p:sldLayoutId id="2147483683" r:id="rId10"/>
    <p:sldLayoutId id="2147483687" r:id="rId11"/>
    <p:sldLayoutId id="2147483710" r:id="rId12"/>
    <p:sldLayoutId id="2147483686" r:id="rId13"/>
    <p:sldLayoutId id="2147483669" r:id="rId14"/>
    <p:sldLayoutId id="2147483691" r:id="rId15"/>
    <p:sldLayoutId id="2147483688" r:id="rId16"/>
    <p:sldLayoutId id="2147483703" r:id="rId17"/>
    <p:sldLayoutId id="2147483685" r:id="rId18"/>
    <p:sldLayoutId id="2147483692" r:id="rId19"/>
    <p:sldLayoutId id="2147483674" r:id="rId20"/>
    <p:sldLayoutId id="2147483705" r:id="rId21"/>
  </p:sldLayoutIdLst>
  <p:hf hdr="0" ftr="0" dt="0"/>
  <p:txStyles>
    <p:titleStyle>
      <a:lvl1pPr algn="l" defTabSz="914400" rtl="0" eaLnBrk="1" latinLnBrk="0" hangingPunct="1">
        <a:spcBef>
          <a:spcPct val="0"/>
        </a:spcBef>
        <a:buNone/>
        <a:defRPr sz="2400" b="1" kern="1200">
          <a:solidFill>
            <a:schemeClr val="accent2"/>
          </a:solidFill>
          <a:latin typeface="+mj-lt"/>
          <a:ea typeface="+mj-ea"/>
          <a:cs typeface="+mj-cs"/>
        </a:defRPr>
      </a:lvl1pPr>
    </p:titleStyle>
    <p:bodyStyle>
      <a:lvl1pPr marL="0" indent="0" algn="l" defTabSz="914400" rtl="0" eaLnBrk="1" latinLnBrk="0" hangingPunct="1">
        <a:spcBef>
          <a:spcPts val="1620"/>
        </a:spcBef>
        <a:buClr>
          <a:schemeClr val="accent1"/>
        </a:buClr>
        <a:buSzPct val="80000"/>
        <a:buFontTx/>
        <a:buNone/>
        <a:defRPr sz="1800" b="1" kern="1200">
          <a:solidFill>
            <a:schemeClr val="tx1"/>
          </a:solidFill>
          <a:latin typeface="+mn-lt"/>
          <a:ea typeface="+mn-ea"/>
          <a:cs typeface="+mn-cs"/>
        </a:defRPr>
      </a:lvl1pPr>
      <a:lvl2pPr marL="0" indent="0" algn="l" defTabSz="914400" rtl="0" eaLnBrk="1" latinLnBrk="0" hangingPunct="1">
        <a:spcBef>
          <a:spcPts val="600"/>
        </a:spcBef>
        <a:buClr>
          <a:schemeClr val="accent1"/>
        </a:buClr>
        <a:buSzPct val="80000"/>
        <a:buFont typeface="Wingdings" pitchFamily="2" charset="2"/>
        <a:buNone/>
        <a:defRPr sz="1800" kern="1200">
          <a:solidFill>
            <a:schemeClr val="tx1"/>
          </a:solidFill>
          <a:latin typeface="+mn-lt"/>
          <a:ea typeface="+mn-ea"/>
          <a:cs typeface="+mn-cs"/>
        </a:defRPr>
      </a:lvl2pPr>
      <a:lvl3pPr marL="180000" indent="-180000" algn="l" defTabSz="914400" rtl="0" eaLnBrk="1" latinLnBrk="0" hangingPunct="1">
        <a:spcBef>
          <a:spcPts val="400"/>
        </a:spcBef>
        <a:buClr>
          <a:schemeClr val="accent1"/>
        </a:buClr>
        <a:buSzPct val="100000"/>
        <a:buFont typeface="Wingdings" pitchFamily="2" charset="2"/>
        <a:buChar char=""/>
        <a:defRPr sz="1600" kern="1200">
          <a:solidFill>
            <a:schemeClr val="tx1"/>
          </a:solidFill>
          <a:latin typeface="+mn-lt"/>
          <a:ea typeface="+mn-ea"/>
          <a:cs typeface="+mn-cs"/>
        </a:defRPr>
      </a:lvl3pPr>
      <a:lvl4pPr marL="360000" indent="-180000" algn="l" defTabSz="914400" rtl="0" eaLnBrk="1" latinLnBrk="0" hangingPunct="1">
        <a:spcBef>
          <a:spcPts val="400"/>
        </a:spcBef>
        <a:buClr>
          <a:schemeClr val="accent2"/>
        </a:buClr>
        <a:buSzPct val="100000"/>
        <a:buFont typeface="Arial" pitchFamily="34" charset="0"/>
        <a:buChar char="–"/>
        <a:defRPr sz="1400" kern="1200">
          <a:solidFill>
            <a:schemeClr val="tx1"/>
          </a:solidFill>
          <a:latin typeface="+mn-lt"/>
          <a:ea typeface="+mn-ea"/>
          <a:cs typeface="+mn-cs"/>
        </a:defRPr>
      </a:lvl4pPr>
      <a:lvl5pPr marL="541338" indent="-180000" algn="l" defTabSz="914400" rtl="0" eaLnBrk="1" latinLnBrk="0" hangingPunct="1">
        <a:spcBef>
          <a:spcPts val="250"/>
        </a:spcBef>
        <a:buClr>
          <a:schemeClr val="accent2"/>
        </a:buClr>
        <a:buSzPct val="100000"/>
        <a:buFont typeface="Courier New"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0.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png"/><Relationship Id="rId7" Type="http://schemas.openxmlformats.org/officeDocument/2006/relationships/image" Target="../media/image30.jpeg"/><Relationship Id="rId2" Type="http://schemas.openxmlformats.org/officeDocument/2006/relationships/image" Target="../media/image25.jpeg"/><Relationship Id="rId1" Type="http://schemas.openxmlformats.org/officeDocument/2006/relationships/slideLayout" Target="../slideLayouts/slideLayout10.xml"/><Relationship Id="rId6" Type="http://schemas.openxmlformats.org/officeDocument/2006/relationships/image" Target="../media/image29.png"/><Relationship Id="rId11" Type="http://schemas.openxmlformats.org/officeDocument/2006/relationships/image" Target="../media/image34.jpeg"/><Relationship Id="rId5" Type="http://schemas.openxmlformats.org/officeDocument/2006/relationships/image" Target="../media/image28.png"/><Relationship Id="rId10" Type="http://schemas.openxmlformats.org/officeDocument/2006/relationships/image" Target="../media/image33.jpeg"/><Relationship Id="rId4" Type="http://schemas.openxmlformats.org/officeDocument/2006/relationships/image" Target="../media/image27.png"/><Relationship Id="rId9" Type="http://schemas.openxmlformats.org/officeDocument/2006/relationships/image" Target="../media/image32.jpe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28.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45.png"/><Relationship Id="rId3" Type="http://schemas.openxmlformats.org/officeDocument/2006/relationships/image" Target="../media/image26.png"/><Relationship Id="rId7" Type="http://schemas.openxmlformats.org/officeDocument/2006/relationships/image" Target="../media/image31.jpeg"/><Relationship Id="rId12" Type="http://schemas.openxmlformats.org/officeDocument/2006/relationships/image" Target="../media/image33.jpeg"/><Relationship Id="rId2" Type="http://schemas.openxmlformats.org/officeDocument/2006/relationships/image" Target="../media/image27.png"/><Relationship Id="rId1" Type="http://schemas.openxmlformats.org/officeDocument/2006/relationships/slideLayout" Target="../slideLayouts/slideLayout10.xml"/><Relationship Id="rId6" Type="http://schemas.openxmlformats.org/officeDocument/2006/relationships/image" Target="../media/image30.jpeg"/><Relationship Id="rId11" Type="http://schemas.openxmlformats.org/officeDocument/2006/relationships/image" Target="../media/image44.jpeg"/><Relationship Id="rId5" Type="http://schemas.openxmlformats.org/officeDocument/2006/relationships/image" Target="../media/image28.png"/><Relationship Id="rId10" Type="http://schemas.openxmlformats.org/officeDocument/2006/relationships/image" Target="../media/image43.jpeg"/><Relationship Id="rId4" Type="http://schemas.openxmlformats.org/officeDocument/2006/relationships/image" Target="../media/image29.png"/><Relationship Id="rId9" Type="http://schemas.openxmlformats.org/officeDocument/2006/relationships/image" Target="../media/image34.jpeg"/></Relationships>
</file>

<file path=ppt/slides/_rels/slide24.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3.jpeg"/><Relationship Id="rId7" Type="http://schemas.openxmlformats.org/officeDocument/2006/relationships/image" Target="../media/image32.jpeg"/><Relationship Id="rId2" Type="http://schemas.openxmlformats.org/officeDocument/2006/relationships/image" Target="../media/image27.png"/><Relationship Id="rId1" Type="http://schemas.openxmlformats.org/officeDocument/2006/relationships/slideLayout" Target="../slideLayouts/slideLayout10.xml"/><Relationship Id="rId6" Type="http://schemas.openxmlformats.org/officeDocument/2006/relationships/image" Target="../media/image31.jpeg"/><Relationship Id="rId11" Type="http://schemas.openxmlformats.org/officeDocument/2006/relationships/image" Target="../media/image45.png"/><Relationship Id="rId5" Type="http://schemas.openxmlformats.org/officeDocument/2006/relationships/image" Target="../media/image30.jpeg"/><Relationship Id="rId10"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2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hyperlink" Target="http://www.youtube.com/watch?v=e4pUfNkrOa8" TargetMode="External"/><Relationship Id="rId7" Type="http://schemas.openxmlformats.org/officeDocument/2006/relationships/hyperlink" Target="https://wiki.wdf.sap.corp/wiki/display/NWI/SAP+Sailing+Program" TargetMode="External"/><Relationship Id="rId2" Type="http://schemas.openxmlformats.org/officeDocument/2006/relationships/hyperlink" Target="http://www.youtube.com/watch?v=PDYLMWiB0Uw" TargetMode="External"/><Relationship Id="rId1" Type="http://schemas.openxmlformats.org/officeDocument/2006/relationships/slideLayout" Target="../slideLayouts/slideLayout14.xml"/><Relationship Id="rId6" Type="http://schemas.openxmlformats.org/officeDocument/2006/relationships/hyperlink" Target="http://www.youtube.com/watch?v=BjvSUpv6A4A" TargetMode="External"/><Relationship Id="rId5" Type="http://schemas.openxmlformats.org/officeDocument/2006/relationships/hyperlink" Target="http://www.youtube.com/watch?v=8S2FOSWs_U0" TargetMode="External"/><Relationship Id="rId4" Type="http://schemas.openxmlformats.org/officeDocument/2006/relationships/hyperlink" Target="http://www.youtube.com/watch?v=w2hclkxZEoY"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49.jpeg"/></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emf"/><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1600x1066-IMG_6501.JPG"/>
          <p:cNvPicPr>
            <a:picLocks noChangeAspect="1"/>
          </p:cNvPicPr>
          <p:nvPr/>
        </p:nvPicPr>
        <p:blipFill>
          <a:blip r:embed="rId3" cstate="print"/>
          <a:stretch>
            <a:fillRect/>
          </a:stretch>
        </p:blipFill>
        <p:spPr>
          <a:xfrm>
            <a:off x="0" y="0"/>
            <a:ext cx="9144000" cy="6858000"/>
          </a:xfrm>
          <a:prstGeom prst="rect">
            <a:avLst/>
          </a:prstGeom>
        </p:spPr>
      </p:pic>
      <p:sp>
        <p:nvSpPr>
          <p:cNvPr id="5" name="Rectangle 4"/>
          <p:cNvSpPr/>
          <p:nvPr/>
        </p:nvSpPr>
        <p:spPr bwMode="gray">
          <a:xfrm>
            <a:off x="324000" y="-1"/>
            <a:ext cx="8496000" cy="2143126"/>
          </a:xfrm>
          <a:prstGeom prst="rect">
            <a:avLst/>
          </a:prstGeom>
          <a:solidFill>
            <a:schemeClr val="bg1">
              <a:alpha val="75000"/>
            </a:scheme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pic>
        <p:nvPicPr>
          <p:cNvPr id="6" name="Picture 5" descr="SAP_grad_R_pref.p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28613" y="6081713"/>
            <a:ext cx="916953" cy="454025"/>
          </a:xfrm>
          <a:prstGeom prst="rect">
            <a:avLst/>
          </a:prstGeom>
        </p:spPr>
      </p:pic>
      <p:sp>
        <p:nvSpPr>
          <p:cNvPr id="7" name="Rectangle 6"/>
          <p:cNvSpPr/>
          <p:nvPr/>
        </p:nvSpPr>
        <p:spPr bwMode="gray">
          <a:xfrm>
            <a:off x="324000" y="0"/>
            <a:ext cx="8496000" cy="162000"/>
          </a:xfrm>
          <a:prstGeom prst="rect">
            <a:avLst/>
          </a:prstGeom>
          <a:solidFill>
            <a:schemeClr val="accent1"/>
          </a:solidFill>
          <a:ln w="9525"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600" b="0" i="0" u="none" strike="noStrike" kern="0" cap="none" spc="0" normalizeH="0" baseline="0" noProof="0" dirty="0" err="1" smtClean="0">
              <a:ln>
                <a:noFill/>
              </a:ln>
              <a:effectLst/>
              <a:uLnTx/>
              <a:uFillTx/>
              <a:ea typeface="Arial Unicode MS" pitchFamily="34" charset="-128"/>
              <a:cs typeface="Arial Unicode MS" pitchFamily="34" charset="-128"/>
            </a:endParaRPr>
          </a:p>
        </p:txBody>
      </p:sp>
      <p:sp>
        <p:nvSpPr>
          <p:cNvPr id="2" name="Title 1"/>
          <p:cNvSpPr>
            <a:spLocks noGrp="1"/>
          </p:cNvSpPr>
          <p:nvPr>
            <p:ph type="title"/>
          </p:nvPr>
        </p:nvSpPr>
        <p:spPr/>
        <p:txBody>
          <a:bodyPr/>
          <a:lstStyle/>
          <a:p>
            <a:r>
              <a:rPr lang="en-US" dirty="0" smtClean="0"/>
              <a:t>SAP Sailing Analytics</a:t>
            </a:r>
            <a:endParaRPr lang="en-US" dirty="0"/>
          </a:p>
        </p:txBody>
      </p:sp>
      <p:sp>
        <p:nvSpPr>
          <p:cNvPr id="3" name="Subtitle 2"/>
          <p:cNvSpPr>
            <a:spLocks noGrp="1"/>
          </p:cNvSpPr>
          <p:nvPr>
            <p:ph type="subTitle" idx="1"/>
          </p:nvPr>
        </p:nvSpPr>
        <p:spPr>
          <a:xfrm>
            <a:off x="414000" y="1195070"/>
            <a:ext cx="6840000" cy="492443"/>
          </a:xfrm>
        </p:spPr>
        <p:txBody>
          <a:bodyPr/>
          <a:lstStyle/>
          <a:p>
            <a:r>
              <a:rPr lang="en-US" dirty="0" smtClean="0"/>
              <a:t>Software Architecture in a Showcase Set-Up</a:t>
            </a:r>
          </a:p>
          <a:p>
            <a:r>
              <a:rPr lang="en-US" dirty="0" smtClean="0"/>
              <a:t>Axel Uhl, Global Sponsorships</a:t>
            </a:r>
          </a:p>
          <a:p>
            <a:r>
              <a:rPr lang="en-US" dirty="0" smtClean="0"/>
              <a:t>September 16, 2013</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Agenda</a:t>
            </a:r>
            <a:endParaRPr lang="en-US" dirty="0"/>
          </a:p>
        </p:txBody>
      </p:sp>
      <p:sp>
        <p:nvSpPr>
          <p:cNvPr id="3" name="Text Placeholder 2"/>
          <p:cNvSpPr>
            <a:spLocks noGrp="1"/>
          </p:cNvSpPr>
          <p:nvPr>
            <p:ph type="body" sz="quarter" idx="10"/>
          </p:nvPr>
        </p:nvSpPr>
        <p:spPr>
          <a:xfrm>
            <a:off x="324000" y="1692000"/>
            <a:ext cx="8494713" cy="4200800"/>
          </a:xfrm>
        </p:spPr>
        <p:txBody>
          <a:bodyPr/>
          <a:lstStyle/>
          <a:p>
            <a:r>
              <a:rPr lang="en-US" dirty="0" smtClean="0"/>
              <a:t>Introduction to SAP Global Sponsorships and SAP Sailing Analytics</a:t>
            </a:r>
          </a:p>
          <a:p>
            <a:r>
              <a:rPr lang="en-US" dirty="0" smtClean="0"/>
              <a:t>Architectural Cornerstones</a:t>
            </a:r>
          </a:p>
          <a:p>
            <a:pPr lvl="1"/>
            <a:r>
              <a:rPr lang="en-US" dirty="0" smtClean="0"/>
              <a:t>Java and OSGi, </a:t>
            </a:r>
            <a:r>
              <a:rPr lang="en-US" dirty="0" smtClean="0"/>
              <a:t>GWT, JAX-RS, </a:t>
            </a:r>
            <a:r>
              <a:rPr lang="en-US" dirty="0" err="1" smtClean="0"/>
              <a:t>MongoDB</a:t>
            </a:r>
            <a:endParaRPr lang="en-US" dirty="0" smtClean="0"/>
          </a:p>
          <a:p>
            <a:pPr lvl="1"/>
            <a:r>
              <a:rPr lang="en-US" dirty="0" smtClean="0"/>
              <a:t>Recording and Analyzing Real-World Data in Memory with Java</a:t>
            </a:r>
          </a:p>
          <a:p>
            <a:r>
              <a:rPr lang="en-US" dirty="0" smtClean="0"/>
              <a:t>Caching and Locking in a Highly Concurrent Environment</a:t>
            </a:r>
          </a:p>
          <a:p>
            <a:r>
              <a:rPr lang="en-US" dirty="0" smtClean="0"/>
              <a:t>Scaling an In-Memory Architecture with Replication</a:t>
            </a:r>
          </a:p>
          <a:p>
            <a:pPr lvl="1"/>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What is SAP Global Sponsorships About?</a:t>
            </a:r>
          </a:p>
        </p:txBody>
      </p:sp>
      <p:pic>
        <p:nvPicPr>
          <p:cNvPr id="7" name="Picture 2" descr="C:\Users\d019534\AppData\Local\Microsoft\Windows\Temporary Internet Files\Content.IE5\M8B9MV8Z\273539_l_srgb_s_gl[1].jpg"/>
          <p:cNvPicPr>
            <a:picLocks noGrp="1" noChangeAspect="1" noChangeArrowheads="1"/>
          </p:cNvPicPr>
          <p:nvPr>
            <p:ph type="pic" sz="quarter" idx="11"/>
          </p:nvPr>
        </p:nvPicPr>
        <p:blipFill rotWithShape="1">
          <a:blip r:embed="rId3" cstate="screen">
            <a:extLst>
              <a:ext uri="{28A0092B-C50C-407E-A947-70E740481C1C}">
                <a14:useLocalDpi xmlns:a14="http://schemas.microsoft.com/office/drawing/2010/main" xmlns=""/>
              </a:ext>
            </a:extLst>
          </a:blip>
          <a:srcRect l="10" r="10"/>
          <a:stretch/>
        </p:blipFill>
        <p:spPr bwMode="auto">
          <a:prstGeom prst="rect">
            <a:avLst/>
          </a:prstGeom>
          <a:noFill/>
          <a:ln>
            <a:noFill/>
          </a:ln>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cstate="print"/>
          <a:srcRect/>
          <a:stretch>
            <a:fillRect/>
          </a:stretch>
        </p:blipFill>
        <p:spPr bwMode="auto">
          <a:xfrm>
            <a:off x="52388" y="274638"/>
            <a:ext cx="9039225" cy="58007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Sailing in Global Sponsorships </a:t>
            </a:r>
            <a:endParaRPr lang="en-US" dirty="0"/>
          </a:p>
        </p:txBody>
      </p:sp>
      <p:sp>
        <p:nvSpPr>
          <p:cNvPr id="3" name="Text Placeholder 2"/>
          <p:cNvSpPr>
            <a:spLocks noGrp="1"/>
          </p:cNvSpPr>
          <p:nvPr>
            <p:ph type="body" sz="quarter" idx="10"/>
          </p:nvPr>
        </p:nvSpPr>
        <p:spPr>
          <a:xfrm>
            <a:off x="324000" y="1690687"/>
            <a:ext cx="4705199" cy="4391026"/>
          </a:xfrm>
        </p:spPr>
        <p:txBody>
          <a:bodyPr/>
          <a:lstStyle/>
          <a:p>
            <a:pPr lvl="1"/>
            <a:r>
              <a:rPr lang="en-US" dirty="0" smtClean="0"/>
              <a:t>SAP Sponsors the 5o5 Worlds Since 2009</a:t>
            </a:r>
          </a:p>
          <a:p>
            <a:pPr lvl="2"/>
            <a:r>
              <a:rPr lang="en-US" dirty="0" smtClean="0"/>
              <a:t>Hospitality Program</a:t>
            </a:r>
          </a:p>
          <a:p>
            <a:pPr lvl="2"/>
            <a:r>
              <a:rPr lang="en-US" dirty="0" smtClean="0"/>
              <a:t>Since 2010 Tracking-Based Analytics</a:t>
            </a:r>
          </a:p>
          <a:p>
            <a:pPr lvl="1"/>
            <a:r>
              <a:rPr lang="en-US" dirty="0" err="1" smtClean="0"/>
              <a:t>Kieler</a:t>
            </a:r>
            <a:r>
              <a:rPr lang="en-US" dirty="0" smtClean="0"/>
              <a:t> </a:t>
            </a:r>
            <a:r>
              <a:rPr lang="en-US" dirty="0" err="1" smtClean="0"/>
              <a:t>Woche</a:t>
            </a:r>
            <a:r>
              <a:rPr lang="en-US" dirty="0" smtClean="0"/>
              <a:t> 2011-2013</a:t>
            </a:r>
          </a:p>
          <a:p>
            <a:pPr lvl="2"/>
            <a:r>
              <a:rPr lang="en-US" dirty="0" smtClean="0"/>
              <a:t>First Live Leader Board with Basic Live Analytics </a:t>
            </a:r>
            <a:r>
              <a:rPr lang="en-US" dirty="0" smtClean="0"/>
              <a:t>in 2011 (e.g</a:t>
            </a:r>
            <a:r>
              <a:rPr lang="en-US" dirty="0" smtClean="0"/>
              <a:t>., Speeds, Distances, Wind)</a:t>
            </a:r>
          </a:p>
          <a:p>
            <a:pPr lvl="1"/>
            <a:r>
              <a:rPr lang="en-US" dirty="0" smtClean="0"/>
              <a:t>Various Smaller Events with Live Analytics</a:t>
            </a:r>
          </a:p>
          <a:p>
            <a:pPr lvl="2"/>
            <a:r>
              <a:rPr lang="en-US" dirty="0" smtClean="0"/>
              <a:t>IDM </a:t>
            </a:r>
            <a:r>
              <a:rPr lang="en-US" dirty="0" err="1" smtClean="0"/>
              <a:t>Travem</a:t>
            </a:r>
            <a:r>
              <a:rPr lang="de-DE" dirty="0" smtClean="0"/>
              <a:t>ünde, MdM Hamburg, </a:t>
            </a:r>
            <a:r>
              <a:rPr lang="en-US" dirty="0" smtClean="0"/>
              <a:t>Young Europeans Sailing Kiel, BMW Sailing Cup </a:t>
            </a:r>
            <a:r>
              <a:rPr lang="en-US" dirty="0" err="1" smtClean="0"/>
              <a:t>Wannsee</a:t>
            </a:r>
            <a:r>
              <a:rPr lang="en-US" dirty="0" smtClean="0"/>
              <a:t>, Berlin Match Race, Dragon IDM </a:t>
            </a:r>
            <a:r>
              <a:rPr lang="en-US" dirty="0" err="1" smtClean="0"/>
              <a:t>Wannsee</a:t>
            </a:r>
            <a:r>
              <a:rPr lang="en-US" dirty="0" smtClean="0"/>
              <a:t>, 49er Euros Lake </a:t>
            </a:r>
            <a:r>
              <a:rPr lang="en-US" dirty="0" smtClean="0"/>
              <a:t>Garda, …</a:t>
            </a:r>
            <a:endParaRPr lang="en-US" dirty="0" smtClean="0"/>
          </a:p>
          <a:p>
            <a:pPr lvl="1"/>
            <a:r>
              <a:rPr lang="en-US" dirty="0" smtClean="0"/>
              <a:t>Extreme Sailing Series</a:t>
            </a:r>
          </a:p>
          <a:p>
            <a:pPr lvl="2"/>
            <a:r>
              <a:rPr lang="en-US" dirty="0" smtClean="0"/>
              <a:t>Live Analytics for the last three acts of 2012</a:t>
            </a:r>
          </a:p>
          <a:p>
            <a:pPr lvl="2"/>
            <a:r>
              <a:rPr lang="en-US" dirty="0" smtClean="0"/>
              <a:t>Official Score Keeper and Analytics Provider for the 2013 Series</a:t>
            </a:r>
          </a:p>
          <a:p>
            <a:pPr lvl="1"/>
            <a:r>
              <a:rPr lang="en-US" dirty="0" smtClean="0"/>
              <a:t>See </a:t>
            </a:r>
            <a:r>
              <a:rPr lang="en-US" b="1" dirty="0" err="1" smtClean="0">
                <a:solidFill>
                  <a:srgbClr val="0070C0"/>
                </a:solidFill>
                <a:latin typeface="Courier New" pitchFamily="49" charset="0"/>
                <a:cs typeface="Courier New" pitchFamily="49" charset="0"/>
              </a:rPr>
              <a:t>http://sapsailing.com</a:t>
            </a:r>
            <a:endParaRPr lang="en-US" b="1" dirty="0" smtClean="0">
              <a:solidFill>
                <a:srgbClr val="0070C0"/>
              </a:solidFill>
              <a:latin typeface="Courier New" pitchFamily="49" charset="0"/>
              <a:cs typeface="Courier New" pitchFamily="49" charset="0"/>
            </a:endParaRPr>
          </a:p>
        </p:txBody>
      </p:sp>
      <p:pic>
        <p:nvPicPr>
          <p:cNvPr id="5" name="Picture 4" descr="Plakat_KiWo_11_354x500.jpg"/>
          <p:cNvPicPr>
            <a:picLocks noChangeAspect="1"/>
          </p:cNvPicPr>
          <p:nvPr/>
        </p:nvPicPr>
        <p:blipFill>
          <a:blip r:embed="rId3" cstate="print"/>
          <a:stretch>
            <a:fillRect/>
          </a:stretch>
        </p:blipFill>
        <p:spPr>
          <a:xfrm>
            <a:off x="7645654" y="1346200"/>
            <a:ext cx="1078992" cy="1524000"/>
          </a:xfrm>
          <a:prstGeom prst="rect">
            <a:avLst/>
          </a:prstGeom>
          <a:ln>
            <a:noFill/>
          </a:ln>
          <a:effectLst>
            <a:outerShdw blurRad="292100" dist="139700" dir="2700000" algn="tl" rotWithShape="0">
              <a:srgbClr val="333333">
                <a:alpha val="65000"/>
              </a:srgbClr>
            </a:outerShdw>
          </a:effectLst>
        </p:spPr>
      </p:pic>
      <p:pic>
        <p:nvPicPr>
          <p:cNvPr id="6" name="Picture 5" descr="The 2009 SAP 505 Worlds in San Francisco - pic Courtesy 505 Association.jpg"/>
          <p:cNvPicPr>
            <a:picLocks noChangeAspect="1"/>
          </p:cNvPicPr>
          <p:nvPr/>
        </p:nvPicPr>
        <p:blipFill>
          <a:blip r:embed="rId4" cstate="print"/>
          <a:stretch>
            <a:fillRect/>
          </a:stretch>
        </p:blipFill>
        <p:spPr>
          <a:xfrm>
            <a:off x="5209721" y="1368425"/>
            <a:ext cx="2239211" cy="1489075"/>
          </a:xfrm>
          <a:prstGeom prst="rect">
            <a:avLst/>
          </a:prstGeom>
          <a:ln>
            <a:noFill/>
          </a:ln>
          <a:effectLst>
            <a:outerShdw blurRad="292100" dist="139700" dir="2700000" algn="tl" rotWithShape="0">
              <a:srgbClr val="333333">
                <a:alpha val="65000"/>
              </a:srgbClr>
            </a:outerShdw>
          </a:effectLst>
        </p:spPr>
      </p:pic>
      <p:pic>
        <p:nvPicPr>
          <p:cNvPr id="8" name="Picture 7" descr="SAP__c__LloydImages.3.540x.jpg"/>
          <p:cNvPicPr>
            <a:picLocks noChangeAspect="1"/>
          </p:cNvPicPr>
          <p:nvPr/>
        </p:nvPicPr>
        <p:blipFill>
          <a:blip r:embed="rId5" cstate="print"/>
          <a:stretch>
            <a:fillRect/>
          </a:stretch>
        </p:blipFill>
        <p:spPr>
          <a:xfrm>
            <a:off x="6506209" y="4782820"/>
            <a:ext cx="2229333" cy="1465580"/>
          </a:xfrm>
          <a:prstGeom prst="rect">
            <a:avLst/>
          </a:prstGeom>
          <a:ln>
            <a:noFill/>
          </a:ln>
          <a:effectLst>
            <a:outerShdw blurRad="292100" dist="139700" dir="2700000" algn="tl" rotWithShape="0">
              <a:srgbClr val="333333">
                <a:alpha val="65000"/>
              </a:srgbClr>
            </a:outerShdw>
          </a:effectLst>
        </p:spPr>
      </p:pic>
      <p:pic>
        <p:nvPicPr>
          <p:cNvPr id="9" name="Picture 8" descr="SAP-Sailing-Analytics.jpg"/>
          <p:cNvPicPr>
            <a:picLocks noChangeAspect="1"/>
          </p:cNvPicPr>
          <p:nvPr/>
        </p:nvPicPr>
        <p:blipFill>
          <a:blip r:embed="rId6" cstate="print"/>
          <a:stretch>
            <a:fillRect/>
          </a:stretch>
        </p:blipFill>
        <p:spPr>
          <a:xfrm>
            <a:off x="4956176" y="3819526"/>
            <a:ext cx="2825750" cy="1222948"/>
          </a:xfrm>
          <a:prstGeom prst="rect">
            <a:avLst/>
          </a:prstGeom>
          <a:ln>
            <a:noFill/>
          </a:ln>
          <a:effectLst>
            <a:outerShdw blurRad="292100" dist="139700" dir="2700000" algn="tl" rotWithShape="0">
              <a:srgbClr val="333333">
                <a:alpha val="65000"/>
              </a:srgbClr>
            </a:outerShdw>
          </a:effectLst>
        </p:spPr>
      </p:pic>
      <p:pic>
        <p:nvPicPr>
          <p:cNvPr id="7" name="Picture 6" descr="Mallorca_maerz_cr_team_heil_ploessel.jpg"/>
          <p:cNvPicPr>
            <a:picLocks noChangeAspect="1"/>
          </p:cNvPicPr>
          <p:nvPr/>
        </p:nvPicPr>
        <p:blipFill>
          <a:blip r:embed="rId7" cstate="print"/>
          <a:stretch>
            <a:fillRect/>
          </a:stretch>
        </p:blipFill>
        <p:spPr>
          <a:xfrm>
            <a:off x="6508750" y="3014662"/>
            <a:ext cx="2228850" cy="148706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Event Set-Up</a:t>
            </a:r>
            <a:endParaRPr lang="en-US" dirty="0"/>
          </a:p>
        </p:txBody>
      </p:sp>
      <p:sp>
        <p:nvSpPr>
          <p:cNvPr id="3" name="Text Placeholder 2"/>
          <p:cNvSpPr>
            <a:spLocks noGrp="1"/>
          </p:cNvSpPr>
          <p:nvPr>
            <p:ph type="body" sz="quarter" idx="10"/>
          </p:nvPr>
        </p:nvSpPr>
        <p:spPr>
          <a:xfrm>
            <a:off x="324001" y="1690687"/>
            <a:ext cx="5346549" cy="4391026"/>
          </a:xfrm>
        </p:spPr>
        <p:txBody>
          <a:bodyPr/>
          <a:lstStyle/>
          <a:p>
            <a:r>
              <a:rPr lang="en-US" dirty="0" smtClean="0"/>
              <a:t>Hospitality Program with Spectator Boats</a:t>
            </a:r>
          </a:p>
          <a:p>
            <a:pPr lvl="2"/>
            <a:r>
              <a:rPr lang="en-US" dirty="0" smtClean="0"/>
              <a:t>Live Race Analytics shown to spectators on tablets</a:t>
            </a:r>
          </a:p>
          <a:p>
            <a:r>
              <a:rPr lang="en-US" dirty="0" smtClean="0"/>
              <a:t>Lounge</a:t>
            </a:r>
          </a:p>
          <a:p>
            <a:pPr lvl="2"/>
            <a:r>
              <a:rPr lang="en-US" dirty="0" err="1" smtClean="0"/>
              <a:t>iPads</a:t>
            </a:r>
            <a:r>
              <a:rPr lang="en-US" dirty="0" smtClean="0"/>
              <a:t> and big screens</a:t>
            </a:r>
          </a:p>
          <a:p>
            <a:r>
              <a:rPr lang="en-US" dirty="0" smtClean="0"/>
              <a:t>On-Shore Viewers</a:t>
            </a:r>
          </a:p>
          <a:p>
            <a:pPr lvl="2"/>
            <a:r>
              <a:rPr lang="en-US" dirty="0" smtClean="0"/>
              <a:t>Online live program with scheduled racing times and course areas</a:t>
            </a:r>
          </a:p>
          <a:p>
            <a:pPr lvl="2"/>
            <a:r>
              <a:rPr lang="en-US" dirty="0" smtClean="0"/>
              <a:t>Live 2D / 3D Course and Race Visualization on shore</a:t>
            </a:r>
          </a:p>
          <a:p>
            <a:pPr lvl="2"/>
            <a:r>
              <a:rPr lang="en-US" dirty="0" smtClean="0"/>
              <a:t>Live Internet streaming with commentary</a:t>
            </a:r>
          </a:p>
          <a:p>
            <a:pPr lvl="2"/>
            <a:r>
              <a:rPr lang="en-US" dirty="0" smtClean="0"/>
              <a:t>Sailors Debrief using the SAP Sailing Analytics</a:t>
            </a:r>
          </a:p>
        </p:txBody>
      </p:sp>
      <p:pic>
        <p:nvPicPr>
          <p:cNvPr id="9" name="Picture 8" descr="640x426-IMG_2307.JPG"/>
          <p:cNvPicPr>
            <a:picLocks noChangeAspect="1"/>
          </p:cNvPicPr>
          <p:nvPr/>
        </p:nvPicPr>
        <p:blipFill>
          <a:blip r:embed="rId3" cstate="print"/>
          <a:stretch>
            <a:fillRect/>
          </a:stretch>
        </p:blipFill>
        <p:spPr>
          <a:xfrm>
            <a:off x="6642101" y="479425"/>
            <a:ext cx="2190749" cy="1458217"/>
          </a:xfrm>
          <a:prstGeom prst="rect">
            <a:avLst/>
          </a:prstGeom>
          <a:ln>
            <a:noFill/>
          </a:ln>
          <a:effectLst>
            <a:outerShdw blurRad="292100" dist="139700" dir="2700000" algn="tl" rotWithShape="0">
              <a:srgbClr val="333333">
                <a:alpha val="65000"/>
              </a:srgbClr>
            </a:outerShdw>
          </a:effectLst>
        </p:spPr>
      </p:pic>
      <p:pic>
        <p:nvPicPr>
          <p:cNvPr id="10" name="Picture 9" descr="640x426-IMG_5733.JPG"/>
          <p:cNvPicPr>
            <a:picLocks noChangeAspect="1"/>
          </p:cNvPicPr>
          <p:nvPr/>
        </p:nvPicPr>
        <p:blipFill>
          <a:blip r:embed="rId4" cstate="print"/>
          <a:stretch>
            <a:fillRect/>
          </a:stretch>
        </p:blipFill>
        <p:spPr>
          <a:xfrm>
            <a:off x="6667499" y="4968875"/>
            <a:ext cx="2145645" cy="1428195"/>
          </a:xfrm>
          <a:prstGeom prst="rect">
            <a:avLst/>
          </a:prstGeom>
          <a:ln>
            <a:noFill/>
          </a:ln>
          <a:effectLst>
            <a:outerShdw blurRad="292100" dist="139700" dir="2700000" algn="tl" rotWithShape="0">
              <a:srgbClr val="333333">
                <a:alpha val="65000"/>
              </a:srgbClr>
            </a:outerShdw>
          </a:effectLst>
        </p:spPr>
      </p:pic>
      <p:pic>
        <p:nvPicPr>
          <p:cNvPr id="11" name="Picture 10" descr="3DModelling_midisze.jpg"/>
          <p:cNvPicPr>
            <a:picLocks noChangeAspect="1"/>
          </p:cNvPicPr>
          <p:nvPr/>
        </p:nvPicPr>
        <p:blipFill>
          <a:blip r:embed="rId5" cstate="print"/>
          <a:stretch>
            <a:fillRect/>
          </a:stretch>
        </p:blipFill>
        <p:spPr>
          <a:xfrm>
            <a:off x="6668136" y="3665092"/>
            <a:ext cx="2155189" cy="1217553"/>
          </a:xfrm>
          <a:prstGeom prst="rect">
            <a:avLst/>
          </a:prstGeom>
          <a:ln>
            <a:noFill/>
          </a:ln>
          <a:effectLst>
            <a:outerShdw blurRad="292100" dist="139700" dir="2700000" algn="tl" rotWithShape="0">
              <a:srgbClr val="333333">
                <a:alpha val="65000"/>
              </a:srgbClr>
            </a:outerShdw>
          </a:effectLst>
        </p:spPr>
      </p:pic>
      <p:pic>
        <p:nvPicPr>
          <p:cNvPr id="12" name="Picture 11" descr="640x426-IMG_6946.JPG"/>
          <p:cNvPicPr>
            <a:picLocks noChangeAspect="1"/>
          </p:cNvPicPr>
          <p:nvPr/>
        </p:nvPicPr>
        <p:blipFill>
          <a:blip r:embed="rId6" cstate="print"/>
          <a:stretch>
            <a:fillRect/>
          </a:stretch>
        </p:blipFill>
        <p:spPr>
          <a:xfrm>
            <a:off x="6658020" y="2114549"/>
            <a:ext cx="2175100" cy="144780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Regatta Overview</a:t>
            </a:r>
            <a:endParaRPr lang="en-US" dirty="0"/>
          </a:p>
        </p:txBody>
      </p:sp>
      <p:sp>
        <p:nvSpPr>
          <p:cNvPr id="3" name="Text Placeholder 2"/>
          <p:cNvSpPr>
            <a:spLocks noGrp="1"/>
          </p:cNvSpPr>
          <p:nvPr>
            <p:ph type="body" sz="quarter" idx="10"/>
          </p:nvPr>
        </p:nvSpPr>
        <p:spPr/>
        <p:txBody>
          <a:bodyPr/>
          <a:lstStyle/>
          <a:p>
            <a:pPr lvl="1"/>
            <a:r>
              <a:rPr lang="en-US" dirty="0" smtClean="0"/>
              <a:t>Based on Race Committee App and SAP Sailing Analytics</a:t>
            </a:r>
          </a:p>
          <a:p>
            <a:pPr lvl="2"/>
            <a:r>
              <a:rPr lang="en-US" dirty="0" smtClean="0"/>
              <a:t>Provides overview of races and their status, linking to SAP Sailing Analytics</a:t>
            </a: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435017" y="2457450"/>
            <a:ext cx="8221304" cy="3912870"/>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Android App for Race Committee Support</a:t>
            </a:r>
            <a:endParaRPr lang="en-US" dirty="0"/>
          </a:p>
        </p:txBody>
      </p:sp>
      <p:sp>
        <p:nvSpPr>
          <p:cNvPr id="3" name="Text Placeholder 2"/>
          <p:cNvSpPr>
            <a:spLocks noGrp="1"/>
          </p:cNvSpPr>
          <p:nvPr>
            <p:ph type="body" sz="quarter" idx="10"/>
          </p:nvPr>
        </p:nvSpPr>
        <p:spPr/>
        <p:txBody>
          <a:bodyPr/>
          <a:lstStyle/>
          <a:p>
            <a:r>
              <a:rPr lang="en-US" dirty="0" smtClean="0"/>
              <a:t>Announces Course and Race Start Time</a:t>
            </a:r>
          </a:p>
          <a:p>
            <a:r>
              <a:rPr lang="en-US" dirty="0" smtClean="0"/>
              <a:t>Will be used for final result entry</a:t>
            </a:r>
            <a:endParaRPr lang="en-US" dirty="0"/>
          </a:p>
        </p:txBody>
      </p:sp>
      <p:pic>
        <p:nvPicPr>
          <p:cNvPr id="14338" name="Picture 2"/>
          <p:cNvPicPr>
            <a:picLocks noChangeAspect="1" noChangeArrowheads="1"/>
          </p:cNvPicPr>
          <p:nvPr/>
        </p:nvPicPr>
        <p:blipFill>
          <a:blip r:embed="rId2" cstate="print"/>
          <a:srcRect/>
          <a:stretch>
            <a:fillRect/>
          </a:stretch>
        </p:blipFill>
        <p:spPr bwMode="auto">
          <a:xfrm>
            <a:off x="4094334" y="3734745"/>
            <a:ext cx="4313203" cy="2691493"/>
          </a:xfrm>
          <a:prstGeom prst="rect">
            <a:avLst/>
          </a:prstGeom>
          <a:ln>
            <a:noFill/>
          </a:ln>
          <a:effectLst>
            <a:outerShdw blurRad="292100" dist="139700" dir="2700000" algn="tl" rotWithShape="0">
              <a:srgbClr val="333333">
                <a:alpha val="65000"/>
              </a:srgbClr>
            </a:outerShdw>
          </a:effectLst>
        </p:spPr>
      </p:pic>
      <p:pic>
        <p:nvPicPr>
          <p:cNvPr id="14339" name="Picture 3"/>
          <p:cNvPicPr>
            <a:picLocks noChangeAspect="1" noChangeArrowheads="1"/>
          </p:cNvPicPr>
          <p:nvPr/>
        </p:nvPicPr>
        <p:blipFill>
          <a:blip r:embed="rId3" cstate="print"/>
          <a:srcRect/>
          <a:stretch>
            <a:fillRect/>
          </a:stretch>
        </p:blipFill>
        <p:spPr bwMode="auto">
          <a:xfrm>
            <a:off x="181603" y="2542232"/>
            <a:ext cx="4541122" cy="2828368"/>
          </a:xfrm>
          <a:prstGeom prst="rect">
            <a:avLst/>
          </a:prstGeom>
          <a:ln>
            <a:noFill/>
          </a:ln>
          <a:effectLst>
            <a:outerShdw blurRad="292100" dist="139700" dir="2700000" algn="tl" rotWithShape="0">
              <a:srgbClr val="333333">
                <a:alpha val="65000"/>
              </a:srgbClr>
            </a:outerShdw>
          </a:effectLst>
        </p:spPr>
      </p:pic>
      <p:pic>
        <p:nvPicPr>
          <p:cNvPr id="14340" name="Picture 4"/>
          <p:cNvPicPr>
            <a:picLocks noChangeAspect="1" noChangeArrowheads="1"/>
          </p:cNvPicPr>
          <p:nvPr/>
        </p:nvPicPr>
        <p:blipFill>
          <a:blip r:embed="rId4" cstate="print"/>
          <a:srcRect/>
          <a:stretch>
            <a:fillRect/>
          </a:stretch>
        </p:blipFill>
        <p:spPr bwMode="auto">
          <a:xfrm>
            <a:off x="5550617" y="1356903"/>
            <a:ext cx="3288583" cy="1809031"/>
          </a:xfrm>
          <a:prstGeom prst="rect">
            <a:avLst/>
          </a:prstGeom>
          <a:ln>
            <a:noFill/>
          </a:ln>
          <a:effectLst>
            <a:outerShdw blurRad="292100" dist="139700" dir="2700000" algn="tl" rotWithShape="0">
              <a:srgbClr val="333333">
                <a:alpha val="65000"/>
              </a:srgbClr>
            </a:outerShdw>
          </a:effectLst>
        </p:spPr>
      </p:pic>
      <p:sp>
        <p:nvSpPr>
          <p:cNvPr id="7" name="Notched Right Arrow 6"/>
          <p:cNvSpPr/>
          <p:nvPr/>
        </p:nvSpPr>
        <p:spPr bwMode="gray">
          <a:xfrm rot="19627486">
            <a:off x="4795207" y="3183360"/>
            <a:ext cx="769486" cy="484632"/>
          </a:xfrm>
          <a:prstGeom prst="notchedRightArrow">
            <a:avLst>
              <a:gd name="adj1" fmla="val 42484"/>
              <a:gd name="adj2" fmla="val 50000"/>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Analyzing a Single Race While It’s Live or When It’s Over</a:t>
            </a:r>
            <a:endParaRPr lang="en-US" dirty="0"/>
          </a:p>
        </p:txBody>
      </p:sp>
      <p:pic>
        <p:nvPicPr>
          <p:cNvPr id="1027" name="Picture 3"/>
          <p:cNvPicPr>
            <a:picLocks noChangeAspect="1" noChangeArrowheads="1"/>
          </p:cNvPicPr>
          <p:nvPr/>
        </p:nvPicPr>
        <p:blipFill>
          <a:blip r:embed="rId3" cstate="print"/>
          <a:srcRect/>
          <a:stretch>
            <a:fillRect/>
          </a:stretch>
        </p:blipFill>
        <p:spPr bwMode="auto">
          <a:xfrm>
            <a:off x="331595" y="1400133"/>
            <a:ext cx="8494626" cy="4558539"/>
          </a:xfrm>
          <a:prstGeom prst="rect">
            <a:avLst/>
          </a:prstGeom>
          <a:noFill/>
          <a:ln w="9525">
            <a:noFill/>
            <a:miter lim="800000"/>
            <a:headEnd/>
            <a:tailEnd/>
          </a:ln>
          <a:effectLst/>
        </p:spPr>
      </p:pic>
    </p:spTree>
    <p:extLst>
      <p:ext uri="{BB962C8B-B14F-4D97-AF65-F5344CB8AC3E}">
        <p14:creationId xmlns="" xmlns:p14="http://schemas.microsoft.com/office/powerpoint/2010/main" val="424744403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Live Regatta Leaderboard Based on Live Tracking</a:t>
            </a:r>
            <a:endParaRPr lang="en-US" dirty="0"/>
          </a:p>
        </p:txBody>
      </p:sp>
      <p:pic>
        <p:nvPicPr>
          <p:cNvPr id="2051" name="Picture 3"/>
          <p:cNvPicPr>
            <a:picLocks noChangeAspect="1" noChangeArrowheads="1"/>
          </p:cNvPicPr>
          <p:nvPr/>
        </p:nvPicPr>
        <p:blipFill>
          <a:blip r:embed="rId2" cstate="print"/>
          <a:srcRect/>
          <a:stretch>
            <a:fillRect/>
          </a:stretch>
        </p:blipFill>
        <p:spPr bwMode="auto">
          <a:xfrm>
            <a:off x="613158" y="1315567"/>
            <a:ext cx="7958085" cy="4864552"/>
          </a:xfrm>
          <a:prstGeom prst="rect">
            <a:avLst/>
          </a:prstGeom>
          <a:noFill/>
          <a:ln w="9525">
            <a:noFill/>
            <a:miter lim="800000"/>
            <a:headEnd/>
            <a:tailEnd/>
          </a:ln>
          <a:effectLst/>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Post-Race Analytics</a:t>
            </a:r>
            <a:endParaRPr lang="en-US" dirty="0"/>
          </a:p>
        </p:txBody>
      </p:sp>
      <p:sp>
        <p:nvSpPr>
          <p:cNvPr id="3" name="Text Placeholder 2"/>
          <p:cNvSpPr>
            <a:spLocks noGrp="1"/>
          </p:cNvSpPr>
          <p:nvPr>
            <p:ph type="body" sz="quarter" idx="10"/>
          </p:nvPr>
        </p:nvSpPr>
        <p:spPr>
          <a:xfrm>
            <a:off x="324000" y="1519237"/>
            <a:ext cx="8494713" cy="4391026"/>
          </a:xfrm>
        </p:spPr>
        <p:txBody>
          <a:bodyPr/>
          <a:lstStyle/>
          <a:p>
            <a:r>
              <a:rPr lang="en-US" dirty="0" err="1" smtClean="0"/>
              <a:t>iPad</a:t>
            </a:r>
            <a:r>
              <a:rPr lang="en-US" dirty="0" smtClean="0"/>
              <a:t> and Desktop tools for analyzing large historic sail race database</a:t>
            </a:r>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347980" y="2621280"/>
            <a:ext cx="3995420" cy="2996565"/>
          </a:xfrm>
          <a:prstGeom prst="rect">
            <a:avLst/>
          </a:prstGeom>
          <a:noFill/>
          <a:ln w="9525">
            <a:noFill/>
            <a:miter lim="800000"/>
            <a:headEnd/>
            <a:tailEnd/>
          </a:ln>
          <a:effec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16316" y="4084320"/>
            <a:ext cx="4305474" cy="23926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5"/>
          <p:cNvPicPr/>
          <p:nvPr/>
        </p:nvPicPr>
        <p:blipFill>
          <a:blip r:embed="rId4" cstate="print"/>
          <a:stretch>
            <a:fillRect/>
          </a:stretch>
        </p:blipFill>
        <p:spPr>
          <a:xfrm>
            <a:off x="4511040" y="2017248"/>
            <a:ext cx="4305300" cy="2021352"/>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Architecture Cornerstones</a:t>
            </a:r>
          </a:p>
        </p:txBody>
      </p:sp>
      <p:pic>
        <p:nvPicPr>
          <p:cNvPr id="5" name="Picture 4" descr="1024x682-IMG_7131.JPG"/>
          <p:cNvPicPr>
            <a:picLocks noChangeAspect="1"/>
          </p:cNvPicPr>
          <p:nvPr/>
        </p:nvPicPr>
        <p:blipFill>
          <a:blip r:embed="rId3" cstate="print"/>
          <a:stretch>
            <a:fillRect/>
          </a:stretch>
        </p:blipFill>
        <p:spPr>
          <a:xfrm>
            <a:off x="5659025" y="419099"/>
            <a:ext cx="3151599" cy="4732021"/>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index.jpg"/>
          <p:cNvPicPr>
            <a:picLocks noChangeAspect="1"/>
          </p:cNvPicPr>
          <p:nvPr/>
        </p:nvPicPr>
        <p:blipFill>
          <a:blip r:embed="rId2" cstate="print"/>
          <a:stretch>
            <a:fillRect/>
          </a:stretch>
        </p:blipFill>
        <p:spPr>
          <a:xfrm>
            <a:off x="2828924" y="3062287"/>
            <a:ext cx="3676651" cy="2757488"/>
          </a:xfrm>
          <a:prstGeom prst="rect">
            <a:avLst/>
          </a:prstGeom>
        </p:spPr>
      </p:pic>
      <p:sp>
        <p:nvSpPr>
          <p:cNvPr id="2" name="Title 1"/>
          <p:cNvSpPr>
            <a:spLocks noGrp="1"/>
          </p:cNvSpPr>
          <p:nvPr>
            <p:ph type="title"/>
          </p:nvPr>
        </p:nvSpPr>
        <p:spPr/>
        <p:txBody>
          <a:bodyPr/>
          <a:lstStyle/>
          <a:p>
            <a:r>
              <a:rPr lang="en-US" dirty="0" smtClean="0"/>
              <a:t>SAP Sailing Analytics System Landscape and Data Flow</a:t>
            </a:r>
            <a:endParaRPr lang="en-US" dirty="0"/>
          </a:p>
        </p:txBody>
      </p:sp>
      <p:pic>
        <p:nvPicPr>
          <p:cNvPr id="3076" name="Picture 4" descr="C:\Users\d043530\AppData\Local\Microsoft\Windows\Temporary Internet Files\Content.IE5\PRLW8CGY\MC900435242[1].png"/>
          <p:cNvPicPr>
            <a:picLocks noChangeAspect="1" noChangeArrowheads="1"/>
          </p:cNvPicPr>
          <p:nvPr/>
        </p:nvPicPr>
        <p:blipFill>
          <a:blip r:embed="rId3" cstate="print"/>
          <a:srcRect/>
          <a:stretch>
            <a:fillRect/>
          </a:stretch>
        </p:blipFill>
        <p:spPr bwMode="auto">
          <a:xfrm>
            <a:off x="4038600" y="1619249"/>
            <a:ext cx="948374" cy="1876425"/>
          </a:xfrm>
          <a:prstGeom prst="rect">
            <a:avLst/>
          </a:prstGeom>
          <a:noFill/>
        </p:spPr>
      </p:pic>
      <p:sp>
        <p:nvSpPr>
          <p:cNvPr id="7" name="TextBox 6"/>
          <p:cNvSpPr txBox="1"/>
          <p:nvPr/>
        </p:nvSpPr>
        <p:spPr>
          <a:xfrm>
            <a:off x="3686175" y="1333500"/>
            <a:ext cx="1526059"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err="1" smtClean="0">
                <a:ea typeface="Arial Unicode MS" pitchFamily="34" charset="-128"/>
                <a:cs typeface="Arial Unicode MS" pitchFamily="34" charset="-128"/>
              </a:rPr>
              <a:t>sapsailing.com</a:t>
            </a:r>
            <a:endParaRPr lang="en-US" sz="1800" kern="0" dirty="0" smtClean="0">
              <a:ea typeface="Arial Unicode MS" pitchFamily="34" charset="-128"/>
              <a:cs typeface="Arial Unicode MS" pitchFamily="34" charset="-128"/>
            </a:endParaRPr>
          </a:p>
        </p:txBody>
      </p:sp>
      <p:pic>
        <p:nvPicPr>
          <p:cNvPr id="8" name="Picture 7"/>
          <p:cNvPicPr>
            <a:picLocks noChangeAspect="1" noChangeArrowheads="1"/>
          </p:cNvPicPr>
          <p:nvPr/>
        </p:nvPicPr>
        <p:blipFill>
          <a:blip r:embed="rId4" cstate="print"/>
          <a:srcRect/>
          <a:stretch>
            <a:fillRect/>
          </a:stretch>
        </p:blipFill>
        <p:spPr bwMode="auto">
          <a:xfrm>
            <a:off x="4008438" y="5329238"/>
            <a:ext cx="1219200" cy="923925"/>
          </a:xfrm>
          <a:prstGeom prst="rect">
            <a:avLst/>
          </a:prstGeom>
          <a:noFill/>
          <a:ln w="9525">
            <a:noFill/>
            <a:miter lim="800000"/>
            <a:headEnd/>
            <a:tailEnd/>
          </a:ln>
        </p:spPr>
      </p:pic>
      <p:pic>
        <p:nvPicPr>
          <p:cNvPr id="9" name="Picture 446"/>
          <p:cNvPicPr>
            <a:picLocks noChangeAspect="1" noChangeArrowheads="1"/>
          </p:cNvPicPr>
          <p:nvPr/>
        </p:nvPicPr>
        <p:blipFill>
          <a:blip r:embed="rId5" cstate="print"/>
          <a:srcRect/>
          <a:stretch>
            <a:fillRect/>
          </a:stretch>
        </p:blipFill>
        <p:spPr bwMode="auto">
          <a:xfrm>
            <a:off x="650876" y="1362075"/>
            <a:ext cx="513130" cy="885825"/>
          </a:xfrm>
          <a:prstGeom prst="rect">
            <a:avLst/>
          </a:prstGeom>
          <a:noFill/>
          <a:ln w="9525">
            <a:noFill/>
            <a:miter lim="800000"/>
            <a:headEnd/>
            <a:tailEnd/>
          </a:ln>
        </p:spPr>
      </p:pic>
      <p:pic>
        <p:nvPicPr>
          <p:cNvPr id="10" name="Picture 4" descr="C:\Users\d043530\AppData\Local\Microsoft\Windows\Temporary Internet Files\Content.IE5\PRLW8CGY\MC900435242[1].png"/>
          <p:cNvPicPr>
            <a:picLocks noChangeAspect="1" noChangeArrowheads="1"/>
          </p:cNvPicPr>
          <p:nvPr/>
        </p:nvPicPr>
        <p:blipFill>
          <a:blip r:embed="rId3" cstate="print"/>
          <a:srcRect/>
          <a:stretch>
            <a:fillRect/>
          </a:stretch>
        </p:blipFill>
        <p:spPr bwMode="auto">
          <a:xfrm>
            <a:off x="7286625" y="3086099"/>
            <a:ext cx="948374" cy="1876425"/>
          </a:xfrm>
          <a:prstGeom prst="rect">
            <a:avLst/>
          </a:prstGeom>
          <a:noFill/>
        </p:spPr>
      </p:pic>
      <p:pic>
        <p:nvPicPr>
          <p:cNvPr id="13" name="Picture 12" descr="tractraclogo.png"/>
          <p:cNvPicPr>
            <a:picLocks noChangeAspect="1"/>
          </p:cNvPicPr>
          <p:nvPr/>
        </p:nvPicPr>
        <p:blipFill>
          <a:blip r:embed="rId6" cstate="print"/>
          <a:stretch>
            <a:fillRect/>
          </a:stretch>
        </p:blipFill>
        <p:spPr>
          <a:xfrm>
            <a:off x="6915150" y="4467225"/>
            <a:ext cx="1828800" cy="438150"/>
          </a:xfrm>
          <a:prstGeom prst="rect">
            <a:avLst/>
          </a:prstGeom>
        </p:spPr>
      </p:pic>
      <p:pic>
        <p:nvPicPr>
          <p:cNvPr id="14" name="Picture 13" descr="8419866.jpg"/>
          <p:cNvPicPr>
            <a:picLocks noChangeAspect="1"/>
          </p:cNvPicPr>
          <p:nvPr/>
        </p:nvPicPr>
        <p:blipFill>
          <a:blip r:embed="rId7" cstate="print"/>
          <a:stretch>
            <a:fillRect/>
          </a:stretch>
        </p:blipFill>
        <p:spPr>
          <a:xfrm>
            <a:off x="396875" y="2654300"/>
            <a:ext cx="1060450" cy="1060450"/>
          </a:xfrm>
          <a:prstGeom prst="rect">
            <a:avLst/>
          </a:prstGeom>
        </p:spPr>
      </p:pic>
      <p:sp>
        <p:nvSpPr>
          <p:cNvPr id="15" name="TextBox 14"/>
          <p:cNvSpPr txBox="1"/>
          <p:nvPr/>
        </p:nvSpPr>
        <p:spPr>
          <a:xfrm>
            <a:off x="371475" y="3686175"/>
            <a:ext cx="1154162"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err="1" smtClean="0">
                <a:ea typeface="Arial Unicode MS" pitchFamily="34" charset="-128"/>
                <a:cs typeface="Arial Unicode MS" pitchFamily="34" charset="-128"/>
              </a:rPr>
              <a:t>Toughbook</a:t>
            </a:r>
            <a:endParaRPr lang="en-US" sz="1800" kern="0" dirty="0" smtClean="0">
              <a:ea typeface="Arial Unicode MS" pitchFamily="34" charset="-128"/>
              <a:cs typeface="Arial Unicode MS" pitchFamily="34" charset="-128"/>
            </a:endParaRPr>
          </a:p>
        </p:txBody>
      </p:sp>
      <p:pic>
        <p:nvPicPr>
          <p:cNvPr id="16" name="Picture 15" descr="B313683.jpg"/>
          <p:cNvPicPr>
            <a:picLocks noChangeAspect="1"/>
          </p:cNvPicPr>
          <p:nvPr/>
        </p:nvPicPr>
        <p:blipFill>
          <a:blip r:embed="rId8" cstate="print"/>
          <a:stretch>
            <a:fillRect/>
          </a:stretch>
        </p:blipFill>
        <p:spPr>
          <a:xfrm>
            <a:off x="142876" y="4238626"/>
            <a:ext cx="1665242" cy="1657350"/>
          </a:xfrm>
          <a:prstGeom prst="trapezoid">
            <a:avLst/>
          </a:prstGeom>
          <a:scene3d>
            <a:camera prst="perspectiveRelaxed"/>
            <a:lightRig rig="threePt" dir="t"/>
          </a:scene3d>
        </p:spPr>
      </p:pic>
      <p:pic>
        <p:nvPicPr>
          <p:cNvPr id="17" name="Picture 16" descr="index.jpg"/>
          <p:cNvPicPr>
            <a:picLocks noChangeAspect="1"/>
          </p:cNvPicPr>
          <p:nvPr/>
        </p:nvPicPr>
        <p:blipFill>
          <a:blip r:embed="rId9" cstate="print"/>
          <a:stretch>
            <a:fillRect/>
          </a:stretch>
        </p:blipFill>
        <p:spPr>
          <a:xfrm>
            <a:off x="823912" y="4129087"/>
            <a:ext cx="386569" cy="309563"/>
          </a:xfrm>
          <a:prstGeom prst="rect">
            <a:avLst/>
          </a:prstGeom>
        </p:spPr>
      </p:pic>
      <p:sp>
        <p:nvSpPr>
          <p:cNvPr id="18" name="TextBox 17"/>
          <p:cNvSpPr txBox="1"/>
          <p:nvPr/>
        </p:nvSpPr>
        <p:spPr>
          <a:xfrm>
            <a:off x="266700" y="5572125"/>
            <a:ext cx="1500411"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Mobile hotspot</a:t>
            </a:r>
          </a:p>
        </p:txBody>
      </p:sp>
      <p:cxnSp>
        <p:nvCxnSpPr>
          <p:cNvPr id="20" name="Straight Arrow Connector 19"/>
          <p:cNvCxnSpPr>
            <a:stCxn id="9" idx="2"/>
            <a:endCxn id="14" idx="0"/>
          </p:cNvCxnSpPr>
          <p:nvPr/>
        </p:nvCxnSpPr>
        <p:spPr>
          <a:xfrm>
            <a:off x="907441" y="2247900"/>
            <a:ext cx="19659" cy="406400"/>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219450" y="6162675"/>
            <a:ext cx="2590453"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GSM / GPS Boat Tracker</a:t>
            </a:r>
          </a:p>
        </p:txBody>
      </p:sp>
      <p:cxnSp>
        <p:nvCxnSpPr>
          <p:cNvPr id="27" name="Elbow Connector 26"/>
          <p:cNvCxnSpPr>
            <a:stCxn id="16" idx="3"/>
          </p:cNvCxnSpPr>
          <p:nvPr/>
        </p:nvCxnSpPr>
        <p:spPr>
          <a:xfrm flipV="1">
            <a:off x="1600949" y="2771775"/>
            <a:ext cx="2628151" cy="2295526"/>
          </a:xfrm>
          <a:prstGeom prst="bentConnector3">
            <a:avLst>
              <a:gd name="adj1" fmla="val 76819"/>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hape 34"/>
          <p:cNvCxnSpPr>
            <a:stCxn id="8" idx="0"/>
          </p:cNvCxnSpPr>
          <p:nvPr/>
        </p:nvCxnSpPr>
        <p:spPr>
          <a:xfrm rot="5400000" flipH="1" flipV="1">
            <a:off x="5597525" y="3449639"/>
            <a:ext cx="900113" cy="2859087"/>
          </a:xfrm>
          <a:prstGeom prst="bentConnector2">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4600575" y="3886200"/>
            <a:ext cx="275272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4600575" y="3000375"/>
            <a:ext cx="0" cy="885825"/>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51" name="Picture 50" descr="choosing-web-browsers.jpg"/>
          <p:cNvPicPr>
            <a:picLocks noChangeAspect="1"/>
          </p:cNvPicPr>
          <p:nvPr/>
        </p:nvPicPr>
        <p:blipFill>
          <a:blip r:embed="rId10" cstate="print"/>
          <a:stretch>
            <a:fillRect/>
          </a:stretch>
        </p:blipFill>
        <p:spPr>
          <a:xfrm>
            <a:off x="6953250" y="1676400"/>
            <a:ext cx="981075" cy="981075"/>
          </a:xfrm>
          <a:prstGeom prst="rect">
            <a:avLst/>
          </a:prstGeom>
        </p:spPr>
      </p:pic>
      <p:cxnSp>
        <p:nvCxnSpPr>
          <p:cNvPr id="53" name="Elbow Connector 52"/>
          <p:cNvCxnSpPr/>
          <p:nvPr/>
        </p:nvCxnSpPr>
        <p:spPr>
          <a:xfrm>
            <a:off x="4905375" y="2752725"/>
            <a:ext cx="1009650" cy="914400"/>
          </a:xfrm>
          <a:prstGeom prst="bent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5895975" y="2276475"/>
            <a:ext cx="0" cy="13906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V="1">
            <a:off x="5895975" y="2266950"/>
            <a:ext cx="1047750" cy="1"/>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2352675" y="4724400"/>
            <a:ext cx="487313"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UDP</a:t>
            </a:r>
          </a:p>
        </p:txBody>
      </p:sp>
      <p:sp>
        <p:nvSpPr>
          <p:cNvPr id="66" name="TextBox 65"/>
          <p:cNvSpPr txBox="1"/>
          <p:nvPr/>
        </p:nvSpPr>
        <p:spPr>
          <a:xfrm>
            <a:off x="1276350" y="4133850"/>
            <a:ext cx="487313"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UDP</a:t>
            </a:r>
          </a:p>
        </p:txBody>
      </p:sp>
      <p:sp>
        <p:nvSpPr>
          <p:cNvPr id="68" name="TextBox 67"/>
          <p:cNvSpPr txBox="1"/>
          <p:nvPr/>
        </p:nvSpPr>
        <p:spPr>
          <a:xfrm>
            <a:off x="6096000" y="1952625"/>
            <a:ext cx="602729"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HTTP</a:t>
            </a:r>
          </a:p>
        </p:txBody>
      </p:sp>
      <p:sp>
        <p:nvSpPr>
          <p:cNvPr id="72" name="TextBox 71"/>
          <p:cNvSpPr txBox="1"/>
          <p:nvPr/>
        </p:nvSpPr>
        <p:spPr>
          <a:xfrm>
            <a:off x="6410325" y="3609975"/>
            <a:ext cx="461665"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TCP</a:t>
            </a:r>
          </a:p>
        </p:txBody>
      </p:sp>
      <p:sp>
        <p:nvSpPr>
          <p:cNvPr id="73" name="TextBox 72"/>
          <p:cNvSpPr txBox="1"/>
          <p:nvPr/>
        </p:nvSpPr>
        <p:spPr>
          <a:xfrm>
            <a:off x="6381750" y="4429125"/>
            <a:ext cx="461665"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TCP</a:t>
            </a:r>
          </a:p>
        </p:txBody>
      </p:sp>
      <p:pic>
        <p:nvPicPr>
          <p:cNvPr id="30" name="Picture 29" descr="nick_strip.JPG"/>
          <p:cNvPicPr>
            <a:picLocks noChangeAspect="1"/>
          </p:cNvPicPr>
          <p:nvPr/>
        </p:nvPicPr>
        <p:blipFill>
          <a:blip r:embed="rId11" cstate="print"/>
          <a:stretch>
            <a:fillRect/>
          </a:stretch>
        </p:blipFill>
        <p:spPr>
          <a:xfrm>
            <a:off x="571500" y="2724150"/>
            <a:ext cx="723899" cy="542924"/>
          </a:xfrm>
          <a:prstGeom prst="rect">
            <a:avLst/>
          </a:prstGeom>
        </p:spPr>
      </p:pic>
      <p:sp>
        <p:nvSpPr>
          <p:cNvPr id="31" name="TextBox 30"/>
          <p:cNvSpPr txBox="1"/>
          <p:nvPr/>
        </p:nvSpPr>
        <p:spPr>
          <a:xfrm>
            <a:off x="1628775" y="2819400"/>
            <a:ext cx="1077218"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Expedition</a:t>
            </a:r>
          </a:p>
        </p:txBody>
      </p:sp>
      <p:cxnSp>
        <p:nvCxnSpPr>
          <p:cNvPr id="33" name="Straight Connector 32"/>
          <p:cNvCxnSpPr>
            <a:endCxn id="31" idx="1"/>
          </p:cNvCxnSpPr>
          <p:nvPr/>
        </p:nvCxnSpPr>
        <p:spPr>
          <a:xfrm flipV="1">
            <a:off x="914400" y="2957900"/>
            <a:ext cx="714375" cy="52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1238250" y="4019550"/>
            <a:ext cx="9525" cy="504825"/>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190625" y="1609725"/>
            <a:ext cx="2000548"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Wind measurement</a:t>
            </a:r>
            <a:endParaRPr lang="en-US" sz="1800" kern="0" dirty="0" smtClean="0">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Rounded Rectangle 92"/>
          <p:cNvSpPr/>
          <p:nvPr/>
        </p:nvSpPr>
        <p:spPr bwMode="gray">
          <a:xfrm>
            <a:off x="245622" y="1322802"/>
            <a:ext cx="4401282" cy="5181599"/>
          </a:xfrm>
          <a:prstGeom prst="roundRect">
            <a:avLst/>
          </a:prstGeom>
          <a:solidFill>
            <a:srgbClr val="E7F4D8"/>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87" name="Rounded Rectangle 86"/>
          <p:cNvSpPr/>
          <p:nvPr/>
        </p:nvSpPr>
        <p:spPr bwMode="gray">
          <a:xfrm>
            <a:off x="4946072" y="1322801"/>
            <a:ext cx="4036259" cy="5181599"/>
          </a:xfrm>
          <a:prstGeom prst="roundRect">
            <a:avLst/>
          </a:prstGeom>
          <a:solidFill>
            <a:srgbClr val="FFEBB9"/>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de-DE" b="0" i="0" u="none" strike="noStrike" kern="0" cap="none" spc="0" normalizeH="0" baseline="0" noProof="0" dirty="0" smtClean="0">
              <a:ln>
                <a:noFill/>
              </a:ln>
              <a:effectLst/>
              <a:uLnTx/>
              <a:uFillTx/>
              <a:ea typeface="Arial Unicode MS" pitchFamily="34" charset="-128"/>
              <a:cs typeface="Arial Unicode MS" pitchFamily="34" charset="-128"/>
            </a:endParaRPr>
          </a:p>
        </p:txBody>
      </p:sp>
      <p:cxnSp>
        <p:nvCxnSpPr>
          <p:cNvPr id="33" name="Straight Arrow Connector 32"/>
          <p:cNvCxnSpPr>
            <a:stCxn id="1027" idx="0"/>
            <a:endCxn id="40" idx="2"/>
          </p:cNvCxnSpPr>
          <p:nvPr/>
        </p:nvCxnSpPr>
        <p:spPr>
          <a:xfrm flipV="1">
            <a:off x="1622829" y="4140820"/>
            <a:ext cx="982952" cy="673739"/>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a:stCxn id="45" idx="0"/>
            <a:endCxn id="40" idx="2"/>
          </p:cNvCxnSpPr>
          <p:nvPr/>
        </p:nvCxnSpPr>
        <p:spPr>
          <a:xfrm flipH="1" flipV="1">
            <a:off x="2605781" y="4140820"/>
            <a:ext cx="1140236" cy="673042"/>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40" idx="0"/>
            <a:endCxn id="1026" idx="2"/>
          </p:cNvCxnSpPr>
          <p:nvPr/>
        </p:nvCxnSpPr>
        <p:spPr>
          <a:xfrm flipH="1" flipV="1">
            <a:off x="2605780" y="2864754"/>
            <a:ext cx="1" cy="39986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smtClean="0"/>
              <a:t>SAP Sailing Analytics and Additional Components</a:t>
            </a:r>
            <a:endParaRPr lang="en-US" sz="2000" b="0" dirty="0"/>
          </a:p>
        </p:txBody>
      </p:sp>
      <p:sp>
        <p:nvSpPr>
          <p:cNvPr id="15" name="TextBox 14"/>
          <p:cNvSpPr txBox="1"/>
          <p:nvPr/>
        </p:nvSpPr>
        <p:spPr>
          <a:xfrm rot="16200000">
            <a:off x="-143745" y="2946131"/>
            <a:ext cx="1179908" cy="238367"/>
          </a:xfrm>
          <a:prstGeom prst="roundRect">
            <a:avLst/>
          </a:prstGeom>
        </p:spPr>
        <p:style>
          <a:lnRef idx="1">
            <a:schemeClr val="dk1"/>
          </a:lnRef>
          <a:fillRef idx="3">
            <a:schemeClr val="dk1"/>
          </a:fillRef>
          <a:effectRef idx="2">
            <a:schemeClr val="dk1"/>
          </a:effectRef>
          <a:fontRef idx="minor">
            <a:schemeClr val="lt1"/>
          </a:fontRef>
        </p:style>
        <p:txBody>
          <a:bodyPr wrap="square" lIns="0" tIns="0" rIns="0" bIns="0" rtlCol="0">
            <a:spAutoFit/>
          </a:bodyPr>
          <a:lstStyle/>
          <a:p>
            <a:pPr algn="ctr" fontAlgn="base">
              <a:spcBef>
                <a:spcPct val="50000"/>
              </a:spcBef>
              <a:spcAft>
                <a:spcPct val="0"/>
              </a:spcAft>
              <a:buClr>
                <a:srgbClr val="F0AB00"/>
              </a:buClr>
              <a:buSzPct val="80000"/>
            </a:pPr>
            <a:r>
              <a:rPr lang="de-DE" sz="1400" kern="0" dirty="0" smtClean="0">
                <a:ea typeface="Arial Unicode MS" pitchFamily="34" charset="-128"/>
                <a:cs typeface="Arial Unicode MS" pitchFamily="34" charset="-128"/>
              </a:rPr>
              <a:t>GPS Tracking</a:t>
            </a:r>
          </a:p>
        </p:txBody>
      </p:sp>
      <p:cxnSp>
        <p:nvCxnSpPr>
          <p:cNvPr id="17" name="Straight Arrow Connector 16"/>
          <p:cNvCxnSpPr>
            <a:stCxn id="15" idx="2"/>
            <a:endCxn id="40" idx="1"/>
          </p:cNvCxnSpPr>
          <p:nvPr/>
        </p:nvCxnSpPr>
        <p:spPr>
          <a:xfrm>
            <a:off x="565393" y="3065315"/>
            <a:ext cx="1240287" cy="63740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rot="1671739">
            <a:off x="772366" y="3117587"/>
            <a:ext cx="807913"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de-DE" sz="1400" kern="0" dirty="0" smtClean="0">
                <a:ea typeface="Arial Unicode MS" pitchFamily="34" charset="-128"/>
                <a:cs typeface="Arial Unicode MS" pitchFamily="34" charset="-128"/>
              </a:rPr>
              <a:t>GPS Data</a:t>
            </a:r>
          </a:p>
        </p:txBody>
      </p:sp>
      <p:sp>
        <p:nvSpPr>
          <p:cNvPr id="19" name="Flowchart: Magnetic Disk 18"/>
          <p:cNvSpPr/>
          <p:nvPr/>
        </p:nvSpPr>
        <p:spPr bwMode="gray">
          <a:xfrm>
            <a:off x="5390529" y="3938144"/>
            <a:ext cx="911587" cy="1097389"/>
          </a:xfrm>
          <a:prstGeom prst="flowChartMagneticDisk">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de-DE" sz="1600" i="0" u="none" strike="noStrike" kern="0" cap="none" spc="0" normalizeH="0" baseline="0" noProof="0" dirty="0" smtClean="0">
                <a:ln>
                  <a:noFill/>
                </a:ln>
                <a:effectLst/>
                <a:uLnTx/>
                <a:uFillTx/>
                <a:ea typeface="Arial Unicode MS" pitchFamily="34" charset="-128"/>
                <a:cs typeface="Arial Unicode MS" pitchFamily="34" charset="-128"/>
              </a:rPr>
              <a:t>SAP HANA</a:t>
            </a:r>
          </a:p>
        </p:txBody>
      </p:sp>
      <p:sp>
        <p:nvSpPr>
          <p:cNvPr id="22" name="Rounded Rectangle 21"/>
          <p:cNvSpPr/>
          <p:nvPr/>
        </p:nvSpPr>
        <p:spPr bwMode="gray">
          <a:xfrm>
            <a:off x="5046222" y="2679972"/>
            <a:ext cx="1600201" cy="737123"/>
          </a:xfrm>
          <a:prstGeom prst="roundRect">
            <a:avLst/>
          </a:prstGeom>
          <a:ln>
            <a:headEnd/>
            <a:tailEnd/>
          </a:ln>
        </p:spPr>
        <p:style>
          <a:lnRef idx="1">
            <a:schemeClr val="accent1"/>
          </a:lnRef>
          <a:fillRef idx="3">
            <a:schemeClr val="accent1"/>
          </a:fillRef>
          <a:effectRef idx="2">
            <a:schemeClr val="accent1"/>
          </a:effectRef>
          <a:fontRef idx="minor">
            <a:schemeClr val="lt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de-DE" sz="1600" b="0" i="0" u="none" strike="noStrike" kern="0" cap="none" spc="0" normalizeH="0" baseline="0" noProof="0" dirty="0" smtClean="0">
                <a:ln>
                  <a:noFill/>
                </a:ln>
                <a:effectLst/>
                <a:uLnTx/>
                <a:uFillTx/>
                <a:ea typeface="Arial Unicode MS" pitchFamily="34" charset="-128"/>
                <a:cs typeface="Arial Unicode MS" pitchFamily="34" charset="-128"/>
              </a:rPr>
              <a:t>SAP BI</a:t>
            </a:r>
            <a:r>
              <a:rPr kumimoji="0" lang="de-DE" sz="1600" b="0" i="0" u="none" strike="noStrike" kern="0" cap="none" spc="0" normalizeH="0" noProof="0" dirty="0" smtClean="0">
                <a:ln>
                  <a:noFill/>
                </a:ln>
                <a:effectLst/>
                <a:uLnTx/>
                <a:uFillTx/>
                <a:ea typeface="Arial Unicode MS" pitchFamily="34" charset="-128"/>
                <a:cs typeface="Arial Unicode MS" pitchFamily="34" charset="-128"/>
              </a:rPr>
              <a:t> </a:t>
            </a:r>
            <a:r>
              <a:rPr lang="de-DE" sz="1600" kern="0" dirty="0" err="1" smtClean="0">
                <a:ea typeface="Arial Unicode MS" pitchFamily="34" charset="-128"/>
                <a:cs typeface="Arial Unicode MS" pitchFamily="34" charset="-128"/>
              </a:rPr>
              <a:t>Platform</a:t>
            </a:r>
            <a:endParaRPr lang="de-DE" sz="1600" kern="0" dirty="0" smtClean="0">
              <a:ea typeface="Arial Unicode MS" pitchFamily="34" charset="-128"/>
              <a:cs typeface="Arial Unicode MS" pitchFamily="34" charset="-128"/>
            </a:endParaRPr>
          </a:p>
        </p:txBody>
      </p:sp>
      <p:cxnSp>
        <p:nvCxnSpPr>
          <p:cNvPr id="23" name="Straight Arrow Connector 22"/>
          <p:cNvCxnSpPr>
            <a:stCxn id="19" idx="1"/>
            <a:endCxn id="22" idx="2"/>
          </p:cNvCxnSpPr>
          <p:nvPr/>
        </p:nvCxnSpPr>
        <p:spPr>
          <a:xfrm flipV="1">
            <a:off x="5846323" y="3417095"/>
            <a:ext cx="0" cy="52104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22" idx="3"/>
            <a:endCxn id="72" idx="1"/>
          </p:cNvCxnSpPr>
          <p:nvPr/>
        </p:nvCxnSpPr>
        <p:spPr>
          <a:xfrm>
            <a:off x="6646423" y="3048534"/>
            <a:ext cx="465203"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111626" y="2259916"/>
            <a:ext cx="1870705"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de-DE" sz="1400" b="1" kern="0" dirty="0" smtClean="0">
                <a:ea typeface="Arial Unicode MS" pitchFamily="34" charset="-128"/>
                <a:cs typeface="Arial Unicode MS" pitchFamily="34" charset="-128"/>
              </a:rPr>
              <a:t>SAP </a:t>
            </a:r>
            <a:r>
              <a:rPr lang="de-DE" sz="1400" b="1" kern="0" dirty="0" err="1" smtClean="0">
                <a:ea typeface="Arial Unicode MS" pitchFamily="34" charset="-128"/>
                <a:cs typeface="Arial Unicode MS" pitchFamily="34" charset="-128"/>
              </a:rPr>
              <a:t>BusinessObjects</a:t>
            </a:r>
            <a:endParaRPr lang="de-DE" sz="1400" b="1" kern="0" dirty="0" smtClean="0">
              <a:ea typeface="Arial Unicode MS" pitchFamily="34" charset="-128"/>
              <a:cs typeface="Arial Unicode MS" pitchFamily="34" charset="-128"/>
            </a:endParaRPr>
          </a:p>
        </p:txBody>
      </p:sp>
      <p:cxnSp>
        <p:nvCxnSpPr>
          <p:cNvPr id="28" name="Straight Arrow Connector 27"/>
          <p:cNvCxnSpPr>
            <a:stCxn id="22" idx="3"/>
            <a:endCxn id="71" idx="1"/>
          </p:cNvCxnSpPr>
          <p:nvPr/>
        </p:nvCxnSpPr>
        <p:spPr>
          <a:xfrm>
            <a:off x="6646423" y="3048534"/>
            <a:ext cx="465203" cy="1358636"/>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rot="16200000">
            <a:off x="-143745" y="4191600"/>
            <a:ext cx="1179908" cy="238367"/>
          </a:xfrm>
          <a:prstGeom prst="roundRect">
            <a:avLst/>
          </a:prstGeom>
        </p:spPr>
        <p:style>
          <a:lnRef idx="1">
            <a:schemeClr val="dk1"/>
          </a:lnRef>
          <a:fillRef idx="3">
            <a:schemeClr val="dk1"/>
          </a:fillRef>
          <a:effectRef idx="2">
            <a:schemeClr val="dk1"/>
          </a:effectRef>
          <a:fontRef idx="minor">
            <a:schemeClr val="lt1"/>
          </a:fontRef>
        </p:style>
        <p:txBody>
          <a:bodyPr wrap="square" lIns="0" tIns="0" rIns="0" bIns="0" rtlCol="0">
            <a:spAutoFit/>
          </a:bodyPr>
          <a:lstStyle/>
          <a:p>
            <a:pPr algn="ctr" fontAlgn="base">
              <a:spcBef>
                <a:spcPct val="50000"/>
              </a:spcBef>
              <a:spcAft>
                <a:spcPct val="0"/>
              </a:spcAft>
              <a:buClr>
                <a:srgbClr val="F0AB00"/>
              </a:buClr>
              <a:buSzPct val="80000"/>
            </a:pPr>
            <a:r>
              <a:rPr lang="de-DE" sz="1400" kern="0" dirty="0" smtClean="0">
                <a:ea typeface="Arial Unicode MS" pitchFamily="34" charset="-128"/>
                <a:cs typeface="Arial Unicode MS" pitchFamily="34" charset="-128"/>
              </a:rPr>
              <a:t>Wind Sensors</a:t>
            </a:r>
          </a:p>
        </p:txBody>
      </p:sp>
      <p:cxnSp>
        <p:nvCxnSpPr>
          <p:cNvPr id="42" name="Straight Arrow Connector 41"/>
          <p:cNvCxnSpPr>
            <a:stCxn id="38" idx="2"/>
            <a:endCxn id="40" idx="1"/>
          </p:cNvCxnSpPr>
          <p:nvPr/>
        </p:nvCxnSpPr>
        <p:spPr>
          <a:xfrm flipV="1">
            <a:off x="565393" y="3702717"/>
            <a:ext cx="1240287" cy="60806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rot="19878532">
            <a:off x="746680" y="4058381"/>
            <a:ext cx="836768"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de-DE" sz="1400" kern="0" dirty="0" smtClean="0">
                <a:ea typeface="Arial Unicode MS" pitchFamily="34" charset="-128"/>
                <a:cs typeface="Arial Unicode MS" pitchFamily="34" charset="-128"/>
              </a:rPr>
              <a:t>Wind Data</a:t>
            </a:r>
          </a:p>
        </p:txBody>
      </p:sp>
      <p:pic>
        <p:nvPicPr>
          <p:cNvPr id="71"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111626" y="3913602"/>
            <a:ext cx="1776288" cy="9871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2" name="Picture 71"/>
          <p:cNvPicPr/>
          <p:nvPr/>
        </p:nvPicPr>
        <p:blipFill>
          <a:blip r:embed="rId4" cstate="print"/>
          <a:stretch>
            <a:fillRect/>
          </a:stretch>
        </p:blipFill>
        <p:spPr>
          <a:xfrm>
            <a:off x="7111626" y="2541977"/>
            <a:ext cx="1350818" cy="1013114"/>
          </a:xfrm>
          <a:prstGeom prst="rect">
            <a:avLst/>
          </a:prstGeom>
        </p:spPr>
      </p:pic>
      <p:sp>
        <p:nvSpPr>
          <p:cNvPr id="126" name="TextBox 125"/>
          <p:cNvSpPr txBox="1"/>
          <p:nvPr/>
        </p:nvSpPr>
        <p:spPr>
          <a:xfrm>
            <a:off x="7101526" y="3555091"/>
            <a:ext cx="666849"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de-DE" sz="1400" kern="0" dirty="0" smtClean="0">
                <a:ea typeface="Arial Unicode MS" pitchFamily="34" charset="-128"/>
                <a:cs typeface="Arial Unicode MS" pitchFamily="34" charset="-128"/>
              </a:rPr>
              <a:t>Explorer</a:t>
            </a:r>
          </a:p>
        </p:txBody>
      </p:sp>
      <p:sp>
        <p:nvSpPr>
          <p:cNvPr id="127" name="TextBox 126"/>
          <p:cNvSpPr txBox="1"/>
          <p:nvPr/>
        </p:nvSpPr>
        <p:spPr>
          <a:xfrm>
            <a:off x="7111626" y="4890617"/>
            <a:ext cx="965008"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de-DE" sz="1400" kern="0" dirty="0" smtClean="0">
                <a:ea typeface="Arial Unicode MS" pitchFamily="34" charset="-128"/>
                <a:cs typeface="Arial Unicode MS" pitchFamily="34" charset="-128"/>
              </a:rPr>
              <a:t>Dashboards</a:t>
            </a:r>
          </a:p>
        </p:txBody>
      </p:sp>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520052" y="1676034"/>
            <a:ext cx="2171455" cy="11887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87654" y="4814559"/>
            <a:ext cx="167035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1" name="TextBox 40"/>
          <p:cNvSpPr txBox="1"/>
          <p:nvPr/>
        </p:nvSpPr>
        <p:spPr>
          <a:xfrm>
            <a:off x="1520052" y="1374054"/>
            <a:ext cx="1731243"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de-DE" sz="1400" b="1" kern="0" dirty="0" smtClean="0">
                <a:ea typeface="Arial Unicode MS" pitchFamily="34" charset="-128"/>
                <a:cs typeface="Arial Unicode MS" pitchFamily="34" charset="-128"/>
              </a:rPr>
              <a:t>LIVE &amp; Replay Mode</a:t>
            </a:r>
          </a:p>
        </p:txBody>
      </p:sp>
      <p:sp>
        <p:nvSpPr>
          <p:cNvPr id="43" name="TextBox 42"/>
          <p:cNvSpPr txBox="1"/>
          <p:nvPr/>
        </p:nvSpPr>
        <p:spPr>
          <a:xfrm>
            <a:off x="787658" y="5731762"/>
            <a:ext cx="1502014"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de-DE" sz="1400" b="1" kern="0" dirty="0" smtClean="0">
                <a:ea typeface="Arial Unicode MS" pitchFamily="34" charset="-128"/>
                <a:cs typeface="Arial Unicode MS" pitchFamily="34" charset="-128"/>
              </a:rPr>
              <a:t>Regatta </a:t>
            </a:r>
            <a:r>
              <a:rPr lang="de-DE" sz="1400" b="1" kern="0" dirty="0" err="1" smtClean="0">
                <a:ea typeface="Arial Unicode MS" pitchFamily="34" charset="-128"/>
                <a:cs typeface="Arial Unicode MS" pitchFamily="34" charset="-128"/>
              </a:rPr>
              <a:t>Overview</a:t>
            </a:r>
            <a:endParaRPr lang="de-DE" sz="1400" b="1" kern="0" dirty="0" smtClean="0">
              <a:ea typeface="Arial Unicode MS" pitchFamily="34" charset="-128"/>
              <a:cs typeface="Arial Unicode MS" pitchFamily="34" charset="-128"/>
            </a:endParaRPr>
          </a:p>
        </p:txBody>
      </p:sp>
      <p:pic>
        <p:nvPicPr>
          <p:cNvPr id="45" name="Picture 3"/>
          <p:cNvPicPr>
            <a:picLocks noChangeAspect="1" noChangeArrowheads="1"/>
          </p:cNvPicPr>
          <p:nvPr/>
        </p:nvPicPr>
        <p:blipFill>
          <a:blip r:embed="rId7" cstate="print"/>
          <a:srcRect/>
          <a:stretch>
            <a:fillRect/>
          </a:stretch>
        </p:blipFill>
        <p:spPr bwMode="auto">
          <a:xfrm>
            <a:off x="3011952" y="4813862"/>
            <a:ext cx="1468130" cy="914400"/>
          </a:xfrm>
          <a:prstGeom prst="rect">
            <a:avLst/>
          </a:prstGeom>
          <a:ln>
            <a:noFill/>
          </a:ln>
          <a:effectLst/>
        </p:spPr>
      </p:pic>
      <p:cxnSp>
        <p:nvCxnSpPr>
          <p:cNvPr id="94" name="Straight Arrow Connector 93"/>
          <p:cNvCxnSpPr>
            <a:stCxn id="40" idx="3"/>
          </p:cNvCxnSpPr>
          <p:nvPr/>
        </p:nvCxnSpPr>
        <p:spPr>
          <a:xfrm flipV="1">
            <a:off x="3405881" y="3702716"/>
            <a:ext cx="1540191" cy="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2845129" y="5745476"/>
            <a:ext cx="1801775"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de-DE" sz="1400" b="1" kern="0" dirty="0" err="1" smtClean="0">
                <a:ea typeface="Arial Unicode MS" pitchFamily="34" charset="-128"/>
                <a:cs typeface="Arial Unicode MS" pitchFamily="34" charset="-128"/>
              </a:rPr>
              <a:t>Race</a:t>
            </a:r>
            <a:r>
              <a:rPr lang="de-DE" sz="1400" b="1" kern="0" dirty="0" smtClean="0">
                <a:ea typeface="Arial Unicode MS" pitchFamily="34" charset="-128"/>
                <a:cs typeface="Arial Unicode MS" pitchFamily="34" charset="-128"/>
              </a:rPr>
              <a:t> </a:t>
            </a:r>
            <a:r>
              <a:rPr lang="de-DE" sz="1400" b="1" kern="0" dirty="0" err="1" smtClean="0">
                <a:ea typeface="Arial Unicode MS" pitchFamily="34" charset="-128"/>
                <a:cs typeface="Arial Unicode MS" pitchFamily="34" charset="-128"/>
              </a:rPr>
              <a:t>Committee</a:t>
            </a:r>
            <a:r>
              <a:rPr lang="de-DE" sz="1400" b="1" kern="0" dirty="0" smtClean="0">
                <a:ea typeface="Arial Unicode MS" pitchFamily="34" charset="-128"/>
                <a:cs typeface="Arial Unicode MS" pitchFamily="34" charset="-128"/>
              </a:rPr>
              <a:t> App</a:t>
            </a:r>
          </a:p>
        </p:txBody>
      </p:sp>
      <p:cxnSp>
        <p:nvCxnSpPr>
          <p:cNvPr id="56" name="Straight Arrow Connector 55"/>
          <p:cNvCxnSpPr>
            <a:stCxn id="45" idx="1"/>
            <a:endCxn id="1027" idx="3"/>
          </p:cNvCxnSpPr>
          <p:nvPr/>
        </p:nvCxnSpPr>
        <p:spPr>
          <a:xfrm flipH="1">
            <a:off x="2458004" y="5271062"/>
            <a:ext cx="553948" cy="697"/>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40" name="Rounded Rectangle 39"/>
          <p:cNvSpPr/>
          <p:nvPr/>
        </p:nvSpPr>
        <p:spPr bwMode="gray">
          <a:xfrm>
            <a:off x="1805680" y="3264614"/>
            <a:ext cx="1600201" cy="876206"/>
          </a:xfrm>
          <a:prstGeom prst="roundRect">
            <a:avLst/>
          </a:prstGeom>
          <a:ln>
            <a:headEnd/>
            <a:tailEnd/>
          </a:ln>
        </p:spPr>
        <p:style>
          <a:lnRef idx="1">
            <a:schemeClr val="accent4"/>
          </a:lnRef>
          <a:fillRef idx="3">
            <a:schemeClr val="accent4"/>
          </a:fillRef>
          <a:effectRef idx="2">
            <a:schemeClr val="accent4"/>
          </a:effectRef>
          <a:fontRef idx="minor">
            <a:schemeClr val="lt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de-DE" sz="1600" b="0" i="0" u="none" strike="noStrike" kern="0" cap="none" spc="0" normalizeH="0" baseline="0" noProof="0" dirty="0" smtClean="0">
                <a:ln>
                  <a:noFill/>
                </a:ln>
                <a:effectLst/>
                <a:uLnTx/>
                <a:uFillTx/>
                <a:ea typeface="Arial Unicode MS" pitchFamily="34" charset="-128"/>
                <a:cs typeface="Arial Unicode MS" pitchFamily="34" charset="-128"/>
              </a:rPr>
              <a:t>SAP </a:t>
            </a:r>
            <a:r>
              <a:rPr kumimoji="0" lang="de-DE" sz="1600" b="0" i="0" u="none" strike="noStrike" kern="0" cap="none" spc="0" normalizeH="0" baseline="0" noProof="0" dirty="0" err="1" smtClean="0">
                <a:ln>
                  <a:noFill/>
                </a:ln>
                <a:effectLst/>
                <a:uLnTx/>
                <a:uFillTx/>
                <a:ea typeface="Arial Unicode MS" pitchFamily="34" charset="-128"/>
                <a:cs typeface="Arial Unicode MS" pitchFamily="34" charset="-128"/>
              </a:rPr>
              <a:t>Sailing</a:t>
            </a:r>
            <a:r>
              <a:rPr kumimoji="0" lang="de-DE" sz="1600" b="0" i="0" u="none" strike="noStrike" kern="0" cap="none" spc="0" normalizeH="0" noProof="0" dirty="0" smtClean="0">
                <a:ln>
                  <a:noFill/>
                </a:ln>
                <a:effectLst/>
                <a:uLnTx/>
                <a:uFillTx/>
                <a:ea typeface="Arial Unicode MS" pitchFamily="34" charset="-128"/>
                <a:cs typeface="Arial Unicode MS" pitchFamily="34" charset="-128"/>
              </a:rPr>
              <a:t> </a:t>
            </a:r>
            <a:r>
              <a:rPr kumimoji="0" lang="de-DE" sz="1600" b="0" i="0" u="none" strike="noStrike" kern="0" cap="none" spc="0" normalizeH="0" noProof="0" dirty="0" err="1" smtClean="0">
                <a:ln>
                  <a:noFill/>
                </a:ln>
                <a:effectLst/>
                <a:uLnTx/>
                <a:uFillTx/>
                <a:ea typeface="Arial Unicode MS" pitchFamily="34" charset="-128"/>
                <a:cs typeface="Arial Unicode MS" pitchFamily="34" charset="-128"/>
              </a:rPr>
              <a:t>Analytics</a:t>
            </a:r>
            <a:endParaRPr kumimoji="0" lang="de-DE" sz="1600"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00" name="TextBox 99"/>
          <p:cNvSpPr txBox="1"/>
          <p:nvPr/>
        </p:nvSpPr>
        <p:spPr>
          <a:xfrm>
            <a:off x="787658" y="6212754"/>
            <a:ext cx="3388317" cy="276999"/>
          </a:xfrm>
          <a:prstGeom prst="rect">
            <a:avLst/>
          </a:prstGeom>
          <a:noFill/>
        </p:spPr>
        <p:txBody>
          <a:bodyPr wrap="square" lIns="0" tIns="0" rIns="0" bIns="0" rtlCol="0">
            <a:spAutoFit/>
          </a:bodyPr>
          <a:lstStyle/>
          <a:p>
            <a:pPr algn="ctr" fontAlgn="base">
              <a:spcBef>
                <a:spcPct val="50000"/>
              </a:spcBef>
              <a:spcAft>
                <a:spcPct val="0"/>
              </a:spcAft>
              <a:buClr>
                <a:srgbClr val="F0AB00"/>
              </a:buClr>
              <a:buSzPct val="80000"/>
            </a:pPr>
            <a:r>
              <a:rPr lang="de-DE" b="1" i="1" kern="0" dirty="0" smtClean="0">
                <a:solidFill>
                  <a:schemeClr val="accent4"/>
                </a:solidFill>
                <a:ea typeface="Arial Unicode MS" pitchFamily="34" charset="-128"/>
                <a:cs typeface="Arial Unicode MS" pitchFamily="34" charset="-128"/>
              </a:rPr>
              <a:t>LIVE</a:t>
            </a:r>
          </a:p>
        </p:txBody>
      </p:sp>
      <p:sp>
        <p:nvSpPr>
          <p:cNvPr id="101" name="TextBox 100"/>
          <p:cNvSpPr txBox="1"/>
          <p:nvPr/>
        </p:nvSpPr>
        <p:spPr>
          <a:xfrm>
            <a:off x="5270042" y="6208281"/>
            <a:ext cx="3388317" cy="276999"/>
          </a:xfrm>
          <a:prstGeom prst="rect">
            <a:avLst/>
          </a:prstGeom>
          <a:noFill/>
        </p:spPr>
        <p:txBody>
          <a:bodyPr wrap="square" lIns="0" tIns="0" rIns="0" bIns="0" rtlCol="0">
            <a:spAutoFit/>
          </a:bodyPr>
          <a:lstStyle/>
          <a:p>
            <a:pPr algn="ctr" fontAlgn="base">
              <a:spcBef>
                <a:spcPct val="50000"/>
              </a:spcBef>
              <a:spcAft>
                <a:spcPct val="0"/>
              </a:spcAft>
              <a:buClr>
                <a:srgbClr val="F0AB00"/>
              </a:buClr>
              <a:buSzPct val="80000"/>
            </a:pPr>
            <a:r>
              <a:rPr lang="de-DE" b="1" i="1" kern="0" dirty="0" smtClean="0">
                <a:solidFill>
                  <a:srgbClr val="C49500"/>
                </a:solidFill>
                <a:ea typeface="Arial Unicode MS" pitchFamily="34" charset="-128"/>
                <a:cs typeface="Arial Unicode MS" pitchFamily="34" charset="-128"/>
              </a:rPr>
              <a:t>Post-</a:t>
            </a:r>
            <a:r>
              <a:rPr lang="de-DE" b="1" i="1" kern="0" dirty="0" err="1" smtClean="0">
                <a:solidFill>
                  <a:srgbClr val="C49500"/>
                </a:solidFill>
                <a:ea typeface="Arial Unicode MS" pitchFamily="34" charset="-128"/>
                <a:cs typeface="Arial Unicode MS" pitchFamily="34" charset="-128"/>
              </a:rPr>
              <a:t>Race</a:t>
            </a:r>
            <a:endParaRPr lang="de-DE" b="1" i="1" kern="0" dirty="0" smtClean="0">
              <a:solidFill>
                <a:srgbClr val="C49500"/>
              </a:solidFill>
              <a:ea typeface="Arial Unicode MS" pitchFamily="34" charset="-128"/>
              <a:cs typeface="Arial Unicode MS" pitchFamily="34" charset="-128"/>
            </a:endParaRPr>
          </a:p>
        </p:txBody>
      </p:sp>
    </p:spTree>
    <p:extLst>
      <p:ext uri="{BB962C8B-B14F-4D97-AF65-F5344CB8AC3E}">
        <p14:creationId xmlns:p14="http://schemas.microsoft.com/office/powerpoint/2010/main" xmlns="" val="377320856"/>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3" cstate="print"/>
          <a:srcRect/>
          <a:stretch>
            <a:fillRect/>
          </a:stretch>
        </p:blipFill>
        <p:spPr bwMode="auto">
          <a:xfrm>
            <a:off x="6589713" y="2185988"/>
            <a:ext cx="1219200" cy="923925"/>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Web Application Architecture, Basic Principles</a:t>
            </a:r>
            <a:endParaRPr lang="en-US" dirty="0"/>
          </a:p>
        </p:txBody>
      </p:sp>
      <p:sp>
        <p:nvSpPr>
          <p:cNvPr id="3" name="Text Placeholder 2"/>
          <p:cNvSpPr>
            <a:spLocks noGrp="1"/>
          </p:cNvSpPr>
          <p:nvPr>
            <p:ph type="body" sz="quarter" idx="10"/>
          </p:nvPr>
        </p:nvSpPr>
        <p:spPr>
          <a:xfrm>
            <a:off x="324000" y="1505725"/>
            <a:ext cx="8494713" cy="4610364"/>
          </a:xfrm>
        </p:spPr>
        <p:txBody>
          <a:bodyPr/>
          <a:lstStyle/>
          <a:p>
            <a:pPr lvl="1"/>
            <a:r>
              <a:rPr lang="en-US" dirty="0" smtClean="0"/>
              <a:t>Java with OSGi/Equinox to record and analyze live data</a:t>
            </a:r>
          </a:p>
          <a:p>
            <a:pPr lvl="2"/>
            <a:r>
              <a:rPr lang="en-US" dirty="0" smtClean="0"/>
              <a:t>Insert-only; queries aggregate on the fly</a:t>
            </a:r>
          </a:p>
          <a:p>
            <a:pPr lvl="2"/>
            <a:r>
              <a:rPr lang="en-US" dirty="0" smtClean="0"/>
              <a:t>Parallel aggregations for different key figures per query</a:t>
            </a:r>
          </a:p>
          <a:p>
            <a:pPr lvl="1"/>
            <a:r>
              <a:rPr lang="en-US" dirty="0" smtClean="0"/>
              <a:t>Embedded Jetty as Servlet/</a:t>
            </a:r>
            <a:r>
              <a:rPr lang="en-US" dirty="0" err="1" smtClean="0"/>
              <a:t>RESTlet</a:t>
            </a:r>
            <a:r>
              <a:rPr lang="en-US" dirty="0" smtClean="0"/>
              <a:t> container</a:t>
            </a:r>
          </a:p>
          <a:p>
            <a:pPr lvl="2"/>
            <a:r>
              <a:rPr lang="en-US" dirty="0" smtClean="0"/>
              <a:t>Using OSGi Web Bundles</a:t>
            </a:r>
          </a:p>
          <a:p>
            <a:pPr lvl="1"/>
            <a:r>
              <a:rPr lang="en-US" dirty="0" smtClean="0"/>
              <a:t>Apache as reverse proxy talking to several Java instances</a:t>
            </a:r>
          </a:p>
          <a:p>
            <a:pPr lvl="1"/>
            <a:r>
              <a:rPr lang="en-US" dirty="0" smtClean="0"/>
              <a:t>Google Web Toolkit (GWT)</a:t>
            </a:r>
          </a:p>
          <a:p>
            <a:pPr lvl="2"/>
            <a:r>
              <a:rPr lang="en-US" dirty="0" smtClean="0"/>
              <a:t>Cross-browser web application development in Java</a:t>
            </a:r>
          </a:p>
          <a:p>
            <a:pPr lvl="2"/>
            <a:r>
              <a:rPr lang="en-US" dirty="0" smtClean="0"/>
              <a:t>Easy code sharing between client and server</a:t>
            </a:r>
          </a:p>
          <a:p>
            <a:pPr lvl="2"/>
            <a:r>
              <a:rPr lang="en-US" dirty="0" smtClean="0"/>
              <a:t>Encapsulation, </a:t>
            </a:r>
            <a:r>
              <a:rPr lang="en-US" smtClean="0"/>
              <a:t>refactoring</a:t>
            </a:r>
            <a:r>
              <a:rPr lang="en-US" smtClean="0"/>
              <a:t> </a:t>
            </a:r>
            <a:r>
              <a:rPr lang="en-US" smtClean="0"/>
              <a:t>and </a:t>
            </a:r>
            <a:r>
              <a:rPr lang="en-US" smtClean="0"/>
              <a:t>debugging </a:t>
            </a:r>
            <a:r>
              <a:rPr lang="en-US" dirty="0" smtClean="0"/>
              <a:t>made </a:t>
            </a:r>
            <a:r>
              <a:rPr lang="en-US" dirty="0" smtClean="0"/>
              <a:t>easy</a:t>
            </a:r>
          </a:p>
          <a:p>
            <a:pPr lvl="1"/>
            <a:r>
              <a:rPr lang="en-US" dirty="0" smtClean="0"/>
              <a:t>REST/JSON interfaces for “gateway” services, JAX-RS</a:t>
            </a:r>
          </a:p>
          <a:p>
            <a:pPr lvl="2"/>
            <a:r>
              <a:rPr lang="en-US" dirty="0" smtClean="0"/>
              <a:t>Used by partners for integration with their web sites</a:t>
            </a:r>
          </a:p>
          <a:p>
            <a:pPr lvl="2"/>
            <a:r>
              <a:rPr lang="en-US" dirty="0" smtClean="0"/>
              <a:t>Used by mobile applications</a:t>
            </a:r>
          </a:p>
          <a:p>
            <a:pPr lvl="2"/>
            <a:r>
              <a:rPr lang="en-US" dirty="0" smtClean="0"/>
              <a:t>Used for extraction into HANA, showcasing BOBJ Explorer</a:t>
            </a:r>
          </a:p>
          <a:p>
            <a:pPr lvl="1"/>
            <a:r>
              <a:rPr lang="en-US" dirty="0" err="1" smtClean="0"/>
              <a:t>Git</a:t>
            </a:r>
            <a:r>
              <a:rPr lang="en-US" dirty="0" smtClean="0"/>
              <a:t>, </a:t>
            </a:r>
            <a:r>
              <a:rPr lang="en-US" dirty="0" err="1" smtClean="0"/>
              <a:t>JUnit</a:t>
            </a:r>
            <a:r>
              <a:rPr lang="en-US" dirty="0" smtClean="0"/>
              <a:t>, Maven, Hudson, Selenium, </a:t>
            </a:r>
            <a:r>
              <a:rPr lang="en-US" dirty="0" err="1" smtClean="0"/>
              <a:t>MongoDB</a:t>
            </a:r>
            <a:endParaRPr lang="en-US" dirty="0" smtClean="0"/>
          </a:p>
        </p:txBody>
      </p:sp>
      <p:pic>
        <p:nvPicPr>
          <p:cNvPr id="2050" name="Picture 2"/>
          <p:cNvPicPr>
            <a:picLocks noChangeAspect="1" noChangeArrowheads="1"/>
          </p:cNvPicPr>
          <p:nvPr/>
        </p:nvPicPr>
        <p:blipFill>
          <a:blip r:embed="rId4" cstate="print"/>
          <a:srcRect/>
          <a:stretch>
            <a:fillRect/>
          </a:stretch>
        </p:blipFill>
        <p:spPr bwMode="auto">
          <a:xfrm>
            <a:off x="6896100" y="3870314"/>
            <a:ext cx="1937146" cy="2078237"/>
          </a:xfrm>
          <a:prstGeom prst="rect">
            <a:avLst/>
          </a:prstGeom>
          <a:noFill/>
          <a:ln w="9525">
            <a:noFill/>
            <a:miter lim="800000"/>
            <a:headEnd/>
            <a:tailEnd/>
          </a:ln>
          <a:effectLst/>
        </p:spPr>
      </p:pic>
      <p:pic>
        <p:nvPicPr>
          <p:cNvPr id="6" name="Picture 446"/>
          <p:cNvPicPr>
            <a:picLocks noChangeAspect="1" noChangeArrowheads="1"/>
          </p:cNvPicPr>
          <p:nvPr/>
        </p:nvPicPr>
        <p:blipFill>
          <a:blip r:embed="rId5" cstate="print"/>
          <a:srcRect/>
          <a:stretch>
            <a:fillRect/>
          </a:stretch>
        </p:blipFill>
        <p:spPr bwMode="auto">
          <a:xfrm>
            <a:off x="7870825" y="1676400"/>
            <a:ext cx="904875" cy="1562100"/>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Caching and Locking in a Highly Concurrent Environment</a:t>
            </a:r>
          </a:p>
        </p:txBody>
      </p:sp>
      <p:sp>
        <p:nvSpPr>
          <p:cNvPr id="4" name="Picture Placeholder 3"/>
          <p:cNvSpPr>
            <a:spLocks noGrp="1"/>
          </p:cNvSpPr>
          <p:nvPr>
            <p:ph type="pic" sz="quarter" idx="11"/>
          </p:nvPr>
        </p:nvSpPr>
        <p:spPr/>
      </p:sp>
      <p:pic>
        <p:nvPicPr>
          <p:cNvPr id="4101" name="Picture 5"/>
          <p:cNvPicPr>
            <a:picLocks noChangeAspect="1" noChangeArrowheads="1"/>
          </p:cNvPicPr>
          <p:nvPr/>
        </p:nvPicPr>
        <p:blipFill>
          <a:blip r:embed="rId3" cstate="print"/>
          <a:srcRect/>
          <a:stretch>
            <a:fillRect/>
          </a:stretch>
        </p:blipFill>
        <p:spPr bwMode="auto">
          <a:xfrm>
            <a:off x="332509" y="165107"/>
            <a:ext cx="8501149" cy="21347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 Computations Easily Run in Parallel</a:t>
            </a:r>
            <a:endParaRPr lang="en-US" dirty="0"/>
          </a:p>
        </p:txBody>
      </p:sp>
      <p:sp>
        <p:nvSpPr>
          <p:cNvPr id="3" name="Text Placeholder 2"/>
          <p:cNvSpPr>
            <a:spLocks noGrp="1"/>
          </p:cNvSpPr>
          <p:nvPr>
            <p:ph type="body" sz="quarter" idx="10"/>
          </p:nvPr>
        </p:nvSpPr>
        <p:spPr>
          <a:xfrm>
            <a:off x="382994" y="1406011"/>
            <a:ext cx="8494713" cy="4847305"/>
          </a:xfrm>
        </p:spPr>
        <p:txBody>
          <a:bodyPr/>
          <a:lstStyle/>
          <a:p>
            <a:pPr lvl="1"/>
            <a:r>
              <a:rPr lang="en-US" dirty="0" smtClean="0"/>
              <a:t>The calculations populating each red box are executed in one task.</a:t>
            </a:r>
          </a:p>
          <a:p>
            <a:pPr lvl="1"/>
            <a:r>
              <a:rPr lang="en-US" dirty="0" smtClean="0"/>
              <a:t>Each task is assigned to an Executor and can run concurrently.</a:t>
            </a:r>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r>
              <a:rPr lang="en-US" dirty="0" smtClean="0"/>
              <a:t>However, sensor feeds compete with reading tasks for data structure locks.</a:t>
            </a:r>
          </a:p>
        </p:txBody>
      </p:sp>
      <p:pic>
        <p:nvPicPr>
          <p:cNvPr id="5122" name="Picture 2"/>
          <p:cNvPicPr>
            <a:picLocks noChangeAspect="1" noChangeArrowheads="1"/>
          </p:cNvPicPr>
          <p:nvPr/>
        </p:nvPicPr>
        <p:blipFill>
          <a:blip r:embed="rId3" cstate="print"/>
          <a:srcRect/>
          <a:stretch>
            <a:fillRect/>
          </a:stretch>
        </p:blipFill>
        <p:spPr bwMode="auto">
          <a:xfrm>
            <a:off x="442453" y="2432307"/>
            <a:ext cx="8219768" cy="2201174"/>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bwMode="gray">
          <a:xfrm>
            <a:off x="2497394" y="2851355"/>
            <a:ext cx="2949677" cy="216310"/>
          </a:xfrm>
          <a:prstGeom prst="rect">
            <a:avLst/>
          </a:prstGeom>
          <a:noFill/>
          <a:ln w="28575"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6" name="Rectangle 5"/>
          <p:cNvSpPr/>
          <p:nvPr/>
        </p:nvSpPr>
        <p:spPr bwMode="gray">
          <a:xfrm>
            <a:off x="5412659" y="3288889"/>
            <a:ext cx="3062747" cy="240891"/>
          </a:xfrm>
          <a:prstGeom prst="rect">
            <a:avLst/>
          </a:prstGeom>
          <a:noFill/>
          <a:ln w="28575"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7" name="Rectangle 6"/>
          <p:cNvSpPr/>
          <p:nvPr/>
        </p:nvSpPr>
        <p:spPr bwMode="gray">
          <a:xfrm>
            <a:off x="2480109" y="3715943"/>
            <a:ext cx="2947298" cy="240891"/>
          </a:xfrm>
          <a:prstGeom prst="rect">
            <a:avLst/>
          </a:prstGeom>
          <a:noFill/>
          <a:ln w="28575"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8" name="Rectangle 7"/>
          <p:cNvSpPr/>
          <p:nvPr/>
        </p:nvSpPr>
        <p:spPr bwMode="gray">
          <a:xfrm>
            <a:off x="3733722" y="1429953"/>
            <a:ext cx="838278" cy="240891"/>
          </a:xfrm>
          <a:prstGeom prst="rect">
            <a:avLst/>
          </a:prstGeom>
          <a:noFill/>
          <a:ln w="28575"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Growing Complexity, Growing Data, More Users</a:t>
            </a:r>
            <a:endParaRPr lang="en-US" dirty="0"/>
          </a:p>
        </p:txBody>
      </p:sp>
      <p:sp>
        <p:nvSpPr>
          <p:cNvPr id="3" name="Text Placeholder 2"/>
          <p:cNvSpPr>
            <a:spLocks noGrp="1"/>
          </p:cNvSpPr>
          <p:nvPr>
            <p:ph type="body" sz="quarter" idx="10"/>
          </p:nvPr>
        </p:nvSpPr>
        <p:spPr/>
        <p:txBody>
          <a:bodyPr/>
          <a:lstStyle/>
          <a:p>
            <a:pPr lvl="0"/>
            <a:r>
              <a:rPr lang="en-US" dirty="0" smtClean="0"/>
              <a:t>5o5 Worlds 2012, La Rochelle, France</a:t>
            </a:r>
          </a:p>
          <a:p>
            <a:pPr lvl="2"/>
            <a:r>
              <a:rPr lang="en-US" dirty="0" smtClean="0"/>
              <a:t>~190 boats in one fleet, racing concurrently for two hours/race</a:t>
            </a:r>
          </a:p>
          <a:p>
            <a:pPr lvl="2"/>
            <a:r>
              <a:rPr lang="en-US" dirty="0" smtClean="0"/>
              <a:t>In addition to commentary, several users in VIP lounge and on</a:t>
            </a:r>
            <a:br>
              <a:rPr lang="en-US" dirty="0" smtClean="0"/>
            </a:br>
            <a:r>
              <a:rPr lang="en-US" dirty="0" smtClean="0"/>
              <a:t>tablet devices</a:t>
            </a:r>
          </a:p>
          <a:p>
            <a:r>
              <a:rPr lang="en-US" dirty="0" smtClean="0"/>
              <a:t>Where “insert-only” and “aggregate on the fly” bit us</a:t>
            </a:r>
          </a:p>
          <a:p>
            <a:pPr lvl="1"/>
            <a:r>
              <a:rPr lang="en-US" dirty="0" smtClean="0"/>
              <a:t>Simple example: distance traveled for one competitor</a:t>
            </a:r>
          </a:p>
          <a:p>
            <a:pPr lvl="2"/>
            <a:r>
              <a:rPr lang="en-US" dirty="0" smtClean="0"/>
              <a:t>Find first fix at or after start line passing</a:t>
            </a:r>
          </a:p>
          <a:p>
            <a:pPr lvl="2"/>
            <a:r>
              <a:rPr lang="en-US" dirty="0" smtClean="0"/>
              <a:t>Sum up great-circle distance to the next fix that’s not an outlier</a:t>
            </a:r>
          </a:p>
          <a:p>
            <a:pPr lvl="2"/>
            <a:r>
              <a:rPr lang="en-US" dirty="0" smtClean="0"/>
              <a:t>Do this for all fixes up to query time point or end of leg / race</a:t>
            </a:r>
          </a:p>
          <a:p>
            <a:pPr lvl="1"/>
            <a:r>
              <a:rPr lang="en-US" dirty="0" smtClean="0"/>
              <a:t>For a leader-board with c=number of competitors and f=number of fixes that’s O(c*f)</a:t>
            </a:r>
          </a:p>
          <a:p>
            <a:pPr lvl="2"/>
            <a:r>
              <a:rPr lang="en-US" dirty="0" smtClean="0"/>
              <a:t>And the price per operation is quite high as it involves trigonometric functions</a:t>
            </a:r>
          </a:p>
          <a:p>
            <a:pPr lvl="1"/>
            <a:r>
              <a:rPr lang="en-US" dirty="0" smtClean="0"/>
              <a:t>Leader-board re-calculation times now &gt;2s per request towards the end of a race</a:t>
            </a:r>
          </a:p>
          <a:p>
            <a:pPr lvl="1"/>
            <a:r>
              <a:rPr lang="en-US" dirty="0" smtClean="0"/>
              <a:t>More users started accessing our stuff </a:t>
            </a:r>
            <a:r>
              <a:rPr lang="en-US" dirty="0" smtClean="0">
                <a:sym typeface="Wingdings" pitchFamily="2" charset="2"/>
              </a:rPr>
              <a:t> many similar expensive requests</a:t>
            </a:r>
            <a:endParaRPr lang="en-US" dirty="0" smtClean="0"/>
          </a:p>
        </p:txBody>
      </p:sp>
      <p:pic>
        <p:nvPicPr>
          <p:cNvPr id="6146" name="Picture 2"/>
          <p:cNvPicPr>
            <a:picLocks noChangeAspect="1" noChangeArrowheads="1"/>
          </p:cNvPicPr>
          <p:nvPr/>
        </p:nvPicPr>
        <p:blipFill>
          <a:blip r:embed="rId3" cstate="print"/>
          <a:srcRect/>
          <a:stretch>
            <a:fillRect/>
          </a:stretch>
        </p:blipFill>
        <p:spPr bwMode="auto">
          <a:xfrm>
            <a:off x="6371303" y="1305745"/>
            <a:ext cx="2576052" cy="2246493"/>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 Caching</a:t>
            </a:r>
            <a:endParaRPr lang="en-US" dirty="0"/>
          </a:p>
        </p:txBody>
      </p:sp>
      <p:sp>
        <p:nvSpPr>
          <p:cNvPr id="3" name="Text Placeholder 2"/>
          <p:cNvSpPr>
            <a:spLocks noGrp="1"/>
          </p:cNvSpPr>
          <p:nvPr>
            <p:ph type="body" sz="quarter" idx="10"/>
          </p:nvPr>
        </p:nvSpPr>
        <p:spPr/>
        <p:txBody>
          <a:bodyPr/>
          <a:lstStyle/>
          <a:p>
            <a:r>
              <a:rPr lang="en-US" dirty="0" smtClean="0"/>
              <a:t>Major Nightmare, Pandora’s Box</a:t>
            </a:r>
          </a:p>
          <a:p>
            <a:pPr lvl="2"/>
            <a:r>
              <a:rPr lang="en-US" dirty="0" smtClean="0"/>
              <a:t>For each cached result, need to know </a:t>
            </a:r>
            <a:r>
              <a:rPr lang="en-US" u="sng" dirty="0" smtClean="0"/>
              <a:t>when to invalidate</a:t>
            </a:r>
            <a:r>
              <a:rPr lang="en-US" dirty="0" smtClean="0"/>
              <a:t> cache.</a:t>
            </a:r>
          </a:p>
          <a:p>
            <a:pPr lvl="2"/>
            <a:r>
              <a:rPr lang="en-US" dirty="0" smtClean="0"/>
              <a:t>Calculation rule changes </a:t>
            </a:r>
            <a:r>
              <a:rPr lang="en-US" dirty="0" smtClean="0">
                <a:sym typeface="Wingdings" pitchFamily="2" charset="2"/>
              </a:rPr>
              <a:t> invalidation logic needs to change</a:t>
            </a:r>
            <a:br>
              <a:rPr lang="en-US" dirty="0" smtClean="0">
                <a:sym typeface="Wingdings" pitchFamily="2" charset="2"/>
              </a:rPr>
            </a:br>
            <a:r>
              <a:rPr lang="en-US" dirty="0" smtClean="0">
                <a:sym typeface="Wingdings" pitchFamily="2" charset="2"/>
              </a:rPr>
              <a:t>accordingly</a:t>
            </a:r>
          </a:p>
          <a:p>
            <a:pPr lvl="2"/>
            <a:r>
              <a:rPr lang="en-US" dirty="0" smtClean="0">
                <a:sym typeface="Wingdings" pitchFamily="2" charset="2"/>
              </a:rPr>
              <a:t>Feels like re-building Excel…</a:t>
            </a:r>
          </a:p>
          <a:p>
            <a:pPr lvl="2"/>
            <a:r>
              <a:rPr lang="en-US" dirty="0" smtClean="0">
                <a:sym typeface="Wingdings" pitchFamily="2" charset="2"/>
              </a:rPr>
              <a:t>…but seems inevitable to us when calculations on raw data become more complex and number of concurrent users goes up.</a:t>
            </a:r>
          </a:p>
          <a:p>
            <a:r>
              <a:rPr lang="en-US" dirty="0" smtClean="0">
                <a:sym typeface="Wingdings" pitchFamily="2" charset="2"/>
              </a:rPr>
              <a:t>Cache Invalidation with Out-of-Order Delivery</a:t>
            </a:r>
          </a:p>
          <a:p>
            <a:pPr lvl="1"/>
            <a:r>
              <a:rPr lang="en-US" dirty="0" smtClean="0">
                <a:sym typeface="Wingdings" pitchFamily="2" charset="2"/>
              </a:rPr>
              <a:t>Tricky as one needs to know the cached scope affected by a single fix.</a:t>
            </a:r>
          </a:p>
          <a:p>
            <a:pPr lvl="1"/>
            <a:r>
              <a:rPr lang="en-US" dirty="0" smtClean="0">
                <a:sym typeface="Wingdings" pitchFamily="2" charset="2"/>
              </a:rPr>
              <a:t>Example:</a:t>
            </a:r>
          </a:p>
          <a:p>
            <a:pPr lvl="2"/>
            <a:r>
              <a:rPr lang="en-US" dirty="0" smtClean="0"/>
              <a:t>Wind is calculated as weighted average 15s before and after the requested time point.</a:t>
            </a:r>
          </a:p>
          <a:p>
            <a:pPr lvl="2"/>
            <a:r>
              <a:rPr lang="en-US" dirty="0" smtClean="0"/>
              <a:t>A new wind fix will affect the average for 15s before and after its time point.</a:t>
            </a:r>
          </a:p>
        </p:txBody>
      </p:sp>
      <p:pic>
        <p:nvPicPr>
          <p:cNvPr id="4098" name="Picture 2"/>
          <p:cNvPicPr>
            <a:picLocks noChangeAspect="1" noChangeArrowheads="1"/>
          </p:cNvPicPr>
          <p:nvPr/>
        </p:nvPicPr>
        <p:blipFill>
          <a:blip r:embed="rId2" cstate="print"/>
          <a:srcRect/>
          <a:stretch>
            <a:fillRect/>
          </a:stretch>
        </p:blipFill>
        <p:spPr bwMode="auto">
          <a:xfrm>
            <a:off x="6762750" y="1466850"/>
            <a:ext cx="2076450" cy="125143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Effort Caching</a:t>
            </a:r>
            <a:endParaRPr lang="en-US" dirty="0"/>
          </a:p>
        </p:txBody>
      </p:sp>
      <p:sp>
        <p:nvSpPr>
          <p:cNvPr id="3" name="Text Placeholder 2"/>
          <p:cNvSpPr>
            <a:spLocks noGrp="1"/>
          </p:cNvSpPr>
          <p:nvPr>
            <p:ph type="body" sz="quarter" idx="10"/>
          </p:nvPr>
        </p:nvSpPr>
        <p:spPr/>
        <p:txBody>
          <a:bodyPr/>
          <a:lstStyle/>
          <a:p>
            <a:r>
              <a:rPr lang="en-US" dirty="0" smtClean="0"/>
              <a:t>All queries consider a time point with millisecond resolution.</a:t>
            </a:r>
          </a:p>
          <a:p>
            <a:pPr lvl="1"/>
            <a:r>
              <a:rPr lang="en-US" dirty="0" smtClean="0"/>
              <a:t>Makes cache hits pretty unlikely…</a:t>
            </a:r>
          </a:p>
          <a:p>
            <a:pPr lvl="1"/>
            <a:r>
              <a:rPr lang="en-US" dirty="0" smtClean="0"/>
              <a:t>…unless we manage to project some time points to a single time point</a:t>
            </a:r>
          </a:p>
          <a:p>
            <a:pPr lvl="2"/>
            <a:r>
              <a:rPr lang="en-US" dirty="0" smtClean="0"/>
              <a:t>Example: querying after last change of a race projects to end of the race (more or less)</a:t>
            </a:r>
          </a:p>
          <a:p>
            <a:r>
              <a:rPr lang="en-US" dirty="0" smtClean="0"/>
              <a:t>Consolidate all Live Access</a:t>
            </a:r>
          </a:p>
          <a:p>
            <a:pPr lvl="2"/>
            <a:r>
              <a:rPr lang="en-US" dirty="0" smtClean="0"/>
              <a:t>If a client asks for “live” data, it gets what the server has, no matter the “client time”</a:t>
            </a:r>
          </a:p>
          <a:p>
            <a:r>
              <a:rPr lang="en-US" dirty="0" smtClean="0"/>
              <a:t>New facts that need to invalidate a best-effort cache trigger re-calculation</a:t>
            </a:r>
          </a:p>
          <a:p>
            <a:pPr lvl="2"/>
            <a:r>
              <a:rPr lang="en-US" dirty="0" smtClean="0"/>
              <a:t>Clients continue to receive outdated results until re-calculation has finished.</a:t>
            </a:r>
          </a:p>
          <a:p>
            <a:pPr lvl="2"/>
            <a:r>
              <a:rPr lang="en-US" dirty="0" smtClean="0"/>
              <a:t>This way, </a:t>
            </a:r>
            <a:r>
              <a:rPr lang="en-US" u="sng" dirty="0" smtClean="0"/>
              <a:t>clients don’t block</a:t>
            </a:r>
            <a:r>
              <a:rPr lang="en-US" dirty="0" smtClean="0"/>
              <a:t> for the sometimes </a:t>
            </a:r>
            <a:r>
              <a:rPr lang="en-US" u="sng" dirty="0" smtClean="0"/>
              <a:t>expensive cache updates</a:t>
            </a:r>
            <a:r>
              <a:rPr lang="en-US" dirty="0" smtClean="0"/>
              <a:t>.</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Locking ─ Obviously Needed with Concurrency</a:t>
            </a:r>
            <a:endParaRPr lang="en-US" dirty="0"/>
          </a:p>
        </p:txBody>
      </p:sp>
      <p:sp>
        <p:nvSpPr>
          <p:cNvPr id="3" name="Text Placeholder 2"/>
          <p:cNvSpPr>
            <a:spLocks noGrp="1"/>
          </p:cNvSpPr>
          <p:nvPr>
            <p:ph type="body" sz="quarter" idx="10"/>
          </p:nvPr>
        </p:nvSpPr>
        <p:spPr/>
        <p:txBody>
          <a:bodyPr/>
          <a:lstStyle/>
          <a:p>
            <a:r>
              <a:rPr lang="en-US" dirty="0" smtClean="0"/>
              <a:t>Use of </a:t>
            </a:r>
            <a:r>
              <a:rPr lang="en-US" dirty="0" smtClean="0">
                <a:latin typeface="Courier New" pitchFamily="49" charset="0"/>
                <a:cs typeface="Courier New" pitchFamily="49" charset="0"/>
              </a:rPr>
              <a:t>Synchronized…</a:t>
            </a:r>
            <a:r>
              <a:rPr lang="en-US" dirty="0" smtClean="0"/>
              <a:t> collections usually too expensive.</a:t>
            </a:r>
          </a:p>
          <a:p>
            <a:r>
              <a:rPr lang="en-US" dirty="0" smtClean="0"/>
              <a:t>Some consistency constraints exceed the scope of a single collection.</a:t>
            </a:r>
          </a:p>
          <a:p>
            <a:r>
              <a:rPr lang="en-US" dirty="0" err="1" smtClean="0"/>
              <a:t>ReentrantReadWriteLock</a:t>
            </a:r>
            <a:r>
              <a:rPr lang="en-US" dirty="0" smtClean="0"/>
              <a:t> Learnings:</a:t>
            </a:r>
          </a:p>
          <a:p>
            <a:pPr lvl="1"/>
            <a:r>
              <a:rPr lang="en-US" dirty="0" smtClean="0"/>
              <a:t>Works much better than </a:t>
            </a:r>
            <a:r>
              <a:rPr lang="en-US" b="1" dirty="0" smtClean="0">
                <a:latin typeface="Courier New" pitchFamily="49" charset="0"/>
                <a:cs typeface="Courier New" pitchFamily="49" charset="0"/>
              </a:rPr>
              <a:t>synchronized</a:t>
            </a:r>
            <a:r>
              <a:rPr lang="en-US" dirty="0" smtClean="0"/>
              <a:t>, allowing for </a:t>
            </a:r>
            <a:r>
              <a:rPr lang="en-US" u="sng" dirty="0" smtClean="0"/>
              <a:t>concurrent reads</a:t>
            </a:r>
          </a:p>
          <a:p>
            <a:pPr lvl="1"/>
            <a:r>
              <a:rPr lang="en-US" dirty="0" smtClean="0"/>
              <a:t>Can use </a:t>
            </a:r>
            <a:r>
              <a:rPr lang="en-US" i="1" u="sng" dirty="0" smtClean="0"/>
              <a:t>fair</a:t>
            </a:r>
            <a:r>
              <a:rPr lang="en-US" dirty="0" smtClean="0"/>
              <a:t> locks where needed</a:t>
            </a:r>
          </a:p>
          <a:p>
            <a:pPr lvl="1"/>
            <a:r>
              <a:rPr lang="en-US" dirty="0" smtClean="0"/>
              <a:t>Example: course updates</a:t>
            </a:r>
          </a:p>
          <a:p>
            <a:pPr lvl="2"/>
            <a:r>
              <a:rPr lang="en-US" dirty="0" smtClean="0"/>
              <a:t>Compete with almost all reading operations</a:t>
            </a:r>
          </a:p>
          <a:p>
            <a:pPr lvl="2"/>
            <a:r>
              <a:rPr lang="en-US" dirty="0" smtClean="0"/>
              <a:t>If non-fair lock were used, course update would have to wait forever</a:t>
            </a:r>
          </a:p>
          <a:p>
            <a:pPr lvl="1"/>
            <a:r>
              <a:rPr lang="en-US" dirty="0" smtClean="0"/>
              <a:t>We find managing, maintaining and testing locking </a:t>
            </a:r>
            <a:r>
              <a:rPr lang="en-US" i="1" dirty="0" smtClean="0"/>
              <a:t>really hard</a:t>
            </a:r>
            <a:r>
              <a:rPr lang="en-US" dirty="0" smtClean="0"/>
              <a:t>.</a:t>
            </a:r>
          </a:p>
          <a:p>
            <a:pPr lvl="2"/>
            <a:r>
              <a:rPr lang="en-US" dirty="0" smtClean="0"/>
              <a:t>Tracing of long-waiting locks with readers’ and writer’s stack trace very helpful</a:t>
            </a:r>
          </a:p>
          <a:p>
            <a:pPr lvl="2"/>
            <a:r>
              <a:rPr lang="en-US" dirty="0" smtClean="0"/>
              <a:t>Cross-thread lock “inheritance” helpful for some concurrent patterns, e.g. “Future”</a:t>
            </a:r>
          </a:p>
          <a:p>
            <a:pPr lvl="1"/>
            <a:r>
              <a:rPr lang="en-US" dirty="0" smtClean="0"/>
              <a:t>Surprise, surprise: </a:t>
            </a:r>
            <a:r>
              <a:rPr lang="en-US" u="sng" dirty="0" smtClean="0"/>
              <a:t>Fair</a:t>
            </a:r>
            <a:r>
              <a:rPr lang="en-US" dirty="0" smtClean="0"/>
              <a:t> locks can lead to a “</a:t>
            </a:r>
            <a:r>
              <a:rPr lang="en-US" u="sng" dirty="0" smtClean="0"/>
              <a:t>read-read” deadlock!</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Scaling an In-Memory Architecture with Replication</a:t>
            </a:r>
          </a:p>
        </p:txBody>
      </p:sp>
      <p:pic>
        <p:nvPicPr>
          <p:cNvPr id="7" name="Picture 2" descr="C:\Users\d019534\AppData\Local\Microsoft\Windows\Temporary Internet Files\Content.IE5\M8B9MV8Z\273539_l_srgb_s_gl[1].jpg"/>
          <p:cNvPicPr>
            <a:picLocks noGrp="1" noChangeAspect="1" noChangeArrowheads="1"/>
          </p:cNvPicPr>
          <p:nvPr>
            <p:ph type="pic" sz="quarter" idx="11"/>
          </p:nvPr>
        </p:nvPicPr>
        <p:blipFill rotWithShape="1">
          <a:blip r:embed="rId3" cstate="screen">
            <a:extLst>
              <a:ext uri="{28A0092B-C50C-407E-A947-70E740481C1C}">
                <a14:useLocalDpi xmlns:a14="http://schemas.microsoft.com/office/drawing/2010/main" xmlns=""/>
              </a:ext>
            </a:extLst>
          </a:blip>
          <a:srcRect l="10" r="10"/>
          <a:stretch/>
        </p:blipFill>
        <p:spPr bwMode="auto">
          <a:prstGeom prst="rect">
            <a:avLst/>
          </a:prstGeom>
          <a:noFill/>
          <a:ln>
            <a:noFill/>
          </a:ln>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Rectangle 90"/>
          <p:cNvSpPr/>
          <p:nvPr/>
        </p:nvSpPr>
        <p:spPr bwMode="gray">
          <a:xfrm>
            <a:off x="2153265" y="1288026"/>
            <a:ext cx="2989006" cy="5171768"/>
          </a:xfrm>
          <a:prstGeom prst="rect">
            <a:avLst/>
          </a:prstGeom>
          <a:solidFill>
            <a:srgbClr val="F0AB00">
              <a:alpha val="16078"/>
            </a:srgb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 name="Title 1"/>
          <p:cNvSpPr>
            <a:spLocks noGrp="1"/>
          </p:cNvSpPr>
          <p:nvPr>
            <p:ph type="title"/>
          </p:nvPr>
        </p:nvSpPr>
        <p:spPr/>
        <p:txBody>
          <a:bodyPr/>
          <a:lstStyle/>
          <a:p>
            <a:r>
              <a:rPr lang="en-US" dirty="0" smtClean="0"/>
              <a:t>Replication for Scale-Out and Fault Tolerance</a:t>
            </a:r>
            <a:endParaRPr lang="en-US" dirty="0"/>
          </a:p>
        </p:txBody>
      </p:sp>
      <p:pic>
        <p:nvPicPr>
          <p:cNvPr id="7" name="Picture 6"/>
          <p:cNvPicPr>
            <a:picLocks noChangeAspect="1" noChangeArrowheads="1"/>
          </p:cNvPicPr>
          <p:nvPr/>
        </p:nvPicPr>
        <p:blipFill>
          <a:blip r:embed="rId2" cstate="print"/>
          <a:srcRect/>
          <a:stretch>
            <a:fillRect/>
          </a:stretch>
        </p:blipFill>
        <p:spPr bwMode="auto">
          <a:xfrm>
            <a:off x="458995" y="6125651"/>
            <a:ext cx="440931" cy="334143"/>
          </a:xfrm>
          <a:prstGeom prst="rect">
            <a:avLst/>
          </a:prstGeom>
          <a:noFill/>
          <a:ln w="9525">
            <a:noFill/>
            <a:miter lim="800000"/>
            <a:headEnd/>
            <a:tailEnd/>
          </a:ln>
        </p:spPr>
      </p:pic>
      <p:grpSp>
        <p:nvGrpSpPr>
          <p:cNvPr id="52" name="Group 51"/>
          <p:cNvGrpSpPr/>
          <p:nvPr/>
        </p:nvGrpSpPr>
        <p:grpSpPr>
          <a:xfrm>
            <a:off x="278379" y="4698590"/>
            <a:ext cx="793340" cy="974624"/>
            <a:chOff x="6915150" y="3086099"/>
            <a:chExt cx="1828800" cy="1876425"/>
          </a:xfrm>
        </p:grpSpPr>
        <p:pic>
          <p:nvPicPr>
            <p:cNvPr id="9" name="Picture 4" descr="C:\Users\d043530\AppData\Local\Microsoft\Windows\Temporary Internet Files\Content.IE5\PRLW8CGY\MC900435242[1].png"/>
            <p:cNvPicPr>
              <a:picLocks noChangeAspect="1" noChangeArrowheads="1"/>
            </p:cNvPicPr>
            <p:nvPr/>
          </p:nvPicPr>
          <p:blipFill>
            <a:blip r:embed="rId3" cstate="print"/>
            <a:srcRect/>
            <a:stretch>
              <a:fillRect/>
            </a:stretch>
          </p:blipFill>
          <p:spPr bwMode="auto">
            <a:xfrm>
              <a:off x="7286625" y="3086099"/>
              <a:ext cx="948374" cy="1876425"/>
            </a:xfrm>
            <a:prstGeom prst="rect">
              <a:avLst/>
            </a:prstGeom>
            <a:noFill/>
          </p:spPr>
        </p:pic>
        <p:pic>
          <p:nvPicPr>
            <p:cNvPr id="10" name="Picture 9" descr="tractraclogo.png"/>
            <p:cNvPicPr>
              <a:picLocks noChangeAspect="1"/>
            </p:cNvPicPr>
            <p:nvPr/>
          </p:nvPicPr>
          <p:blipFill>
            <a:blip r:embed="rId4" cstate="print"/>
            <a:stretch>
              <a:fillRect/>
            </a:stretch>
          </p:blipFill>
          <p:spPr>
            <a:xfrm>
              <a:off x="6915150" y="4467225"/>
              <a:ext cx="1828800" cy="438150"/>
            </a:xfrm>
            <a:prstGeom prst="rect">
              <a:avLst/>
            </a:prstGeom>
          </p:spPr>
        </p:pic>
      </p:grpSp>
      <p:sp>
        <p:nvSpPr>
          <p:cNvPr id="26" name="TextBox 25"/>
          <p:cNvSpPr txBox="1"/>
          <p:nvPr/>
        </p:nvSpPr>
        <p:spPr>
          <a:xfrm>
            <a:off x="1428443" y="3770667"/>
            <a:ext cx="323807" cy="184666"/>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200" kern="0" dirty="0" smtClean="0">
                <a:ea typeface="Arial Unicode MS" pitchFamily="34" charset="-128"/>
                <a:cs typeface="Arial Unicode MS" pitchFamily="34" charset="-128"/>
              </a:rPr>
              <a:t>UDP</a:t>
            </a:r>
          </a:p>
        </p:txBody>
      </p:sp>
      <p:grpSp>
        <p:nvGrpSpPr>
          <p:cNvPr id="34" name="Group 33"/>
          <p:cNvGrpSpPr/>
          <p:nvPr/>
        </p:nvGrpSpPr>
        <p:grpSpPr>
          <a:xfrm>
            <a:off x="142877" y="1362076"/>
            <a:ext cx="1426553" cy="3170596"/>
            <a:chOff x="142876" y="1362075"/>
            <a:chExt cx="2666407" cy="4533901"/>
          </a:xfrm>
        </p:grpSpPr>
        <p:pic>
          <p:nvPicPr>
            <p:cNvPr id="8" name="Picture 446"/>
            <p:cNvPicPr>
              <a:picLocks noChangeAspect="1" noChangeArrowheads="1"/>
            </p:cNvPicPr>
            <p:nvPr/>
          </p:nvPicPr>
          <p:blipFill>
            <a:blip r:embed="rId5" cstate="print"/>
            <a:srcRect/>
            <a:stretch>
              <a:fillRect/>
            </a:stretch>
          </p:blipFill>
          <p:spPr bwMode="auto">
            <a:xfrm>
              <a:off x="650876" y="1362075"/>
              <a:ext cx="513130" cy="885825"/>
            </a:xfrm>
            <a:prstGeom prst="rect">
              <a:avLst/>
            </a:prstGeom>
            <a:noFill/>
            <a:ln w="9525">
              <a:noFill/>
              <a:miter lim="800000"/>
              <a:headEnd/>
              <a:tailEnd/>
            </a:ln>
          </p:spPr>
        </p:pic>
        <p:pic>
          <p:nvPicPr>
            <p:cNvPr id="11" name="Picture 10" descr="8419866.jpg"/>
            <p:cNvPicPr>
              <a:picLocks noChangeAspect="1"/>
            </p:cNvPicPr>
            <p:nvPr/>
          </p:nvPicPr>
          <p:blipFill>
            <a:blip r:embed="rId6" cstate="print"/>
            <a:stretch>
              <a:fillRect/>
            </a:stretch>
          </p:blipFill>
          <p:spPr>
            <a:xfrm>
              <a:off x="396875" y="2654300"/>
              <a:ext cx="1060450" cy="1060450"/>
            </a:xfrm>
            <a:prstGeom prst="rect">
              <a:avLst/>
            </a:prstGeom>
          </p:spPr>
        </p:pic>
        <p:sp>
          <p:nvSpPr>
            <p:cNvPr id="12" name="TextBox 11"/>
            <p:cNvSpPr txBox="1"/>
            <p:nvPr/>
          </p:nvSpPr>
          <p:spPr>
            <a:xfrm>
              <a:off x="371476" y="3686175"/>
              <a:ext cx="1264402" cy="23106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err="1" smtClean="0">
                  <a:ea typeface="Arial Unicode MS" pitchFamily="34" charset="-128"/>
                  <a:cs typeface="Arial Unicode MS" pitchFamily="34" charset="-128"/>
                </a:rPr>
                <a:t>Toughbook</a:t>
              </a:r>
              <a:endParaRPr lang="en-US" sz="1050" kern="0" dirty="0" smtClean="0">
                <a:ea typeface="Arial Unicode MS" pitchFamily="34" charset="-128"/>
                <a:cs typeface="Arial Unicode MS" pitchFamily="34" charset="-128"/>
              </a:endParaRPr>
            </a:p>
          </p:txBody>
        </p:sp>
        <p:pic>
          <p:nvPicPr>
            <p:cNvPr id="13" name="Picture 12" descr="B313683.jpg"/>
            <p:cNvPicPr>
              <a:picLocks noChangeAspect="1"/>
            </p:cNvPicPr>
            <p:nvPr/>
          </p:nvPicPr>
          <p:blipFill>
            <a:blip r:embed="rId7" cstate="print"/>
            <a:stretch>
              <a:fillRect/>
            </a:stretch>
          </p:blipFill>
          <p:spPr>
            <a:xfrm>
              <a:off x="142876" y="4238626"/>
              <a:ext cx="1665242" cy="1657350"/>
            </a:xfrm>
            <a:prstGeom prst="trapezoid">
              <a:avLst/>
            </a:prstGeom>
            <a:scene3d>
              <a:camera prst="perspectiveRelaxed"/>
              <a:lightRig rig="threePt" dir="t"/>
            </a:scene3d>
          </p:spPr>
        </p:pic>
        <p:pic>
          <p:nvPicPr>
            <p:cNvPr id="14" name="Picture 13" descr="index.jpg"/>
            <p:cNvPicPr>
              <a:picLocks noChangeAspect="1"/>
            </p:cNvPicPr>
            <p:nvPr/>
          </p:nvPicPr>
          <p:blipFill>
            <a:blip r:embed="rId8" cstate="print"/>
            <a:stretch>
              <a:fillRect/>
            </a:stretch>
          </p:blipFill>
          <p:spPr>
            <a:xfrm>
              <a:off x="823912" y="4129087"/>
              <a:ext cx="386569" cy="309563"/>
            </a:xfrm>
            <a:prstGeom prst="rect">
              <a:avLst/>
            </a:prstGeom>
          </p:spPr>
        </p:pic>
        <p:sp>
          <p:nvSpPr>
            <p:cNvPr id="15" name="TextBox 14"/>
            <p:cNvSpPr txBox="1"/>
            <p:nvPr/>
          </p:nvSpPr>
          <p:spPr>
            <a:xfrm>
              <a:off x="266700" y="5572125"/>
              <a:ext cx="1641926" cy="23106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smtClean="0">
                  <a:ea typeface="Arial Unicode MS" pitchFamily="34" charset="-128"/>
                  <a:cs typeface="Arial Unicode MS" pitchFamily="34" charset="-128"/>
                </a:rPr>
                <a:t>Mobile hotspot</a:t>
              </a:r>
            </a:p>
          </p:txBody>
        </p:sp>
        <p:cxnSp>
          <p:nvCxnSpPr>
            <p:cNvPr id="16" name="Straight Arrow Connector 15"/>
            <p:cNvCxnSpPr>
              <a:stCxn id="8" idx="2"/>
              <a:endCxn id="11" idx="0"/>
            </p:cNvCxnSpPr>
            <p:nvPr/>
          </p:nvCxnSpPr>
          <p:spPr>
            <a:xfrm>
              <a:off x="907441" y="2247900"/>
              <a:ext cx="19659" cy="406400"/>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238251" y="4133850"/>
              <a:ext cx="533327" cy="23106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smtClean="0">
                  <a:ea typeface="Arial Unicode MS" pitchFamily="34" charset="-128"/>
                  <a:cs typeface="Arial Unicode MS" pitchFamily="34" charset="-128"/>
                </a:rPr>
                <a:t>UDP</a:t>
              </a:r>
            </a:p>
          </p:txBody>
        </p:sp>
        <p:pic>
          <p:nvPicPr>
            <p:cNvPr id="31" name="Picture 30" descr="nick_strip.JPG"/>
            <p:cNvPicPr>
              <a:picLocks noChangeAspect="1"/>
            </p:cNvPicPr>
            <p:nvPr/>
          </p:nvPicPr>
          <p:blipFill>
            <a:blip r:embed="rId9" cstate="print"/>
            <a:stretch>
              <a:fillRect/>
            </a:stretch>
          </p:blipFill>
          <p:spPr>
            <a:xfrm>
              <a:off x="571500" y="2724150"/>
              <a:ext cx="723899" cy="542924"/>
            </a:xfrm>
            <a:prstGeom prst="rect">
              <a:avLst/>
            </a:prstGeom>
          </p:spPr>
        </p:pic>
        <p:sp>
          <p:nvSpPr>
            <p:cNvPr id="32" name="TextBox 31"/>
            <p:cNvSpPr txBox="1"/>
            <p:nvPr/>
          </p:nvSpPr>
          <p:spPr>
            <a:xfrm>
              <a:off x="1628775" y="2819400"/>
              <a:ext cx="1180508" cy="23106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smtClean="0">
                  <a:ea typeface="Arial Unicode MS" pitchFamily="34" charset="-128"/>
                  <a:cs typeface="Arial Unicode MS" pitchFamily="34" charset="-128"/>
                </a:rPr>
                <a:t>Expedition</a:t>
              </a:r>
            </a:p>
          </p:txBody>
        </p:sp>
        <p:cxnSp>
          <p:nvCxnSpPr>
            <p:cNvPr id="33" name="Straight Connector 32"/>
            <p:cNvCxnSpPr>
              <a:endCxn id="32" idx="1"/>
            </p:cNvCxnSpPr>
            <p:nvPr/>
          </p:nvCxnSpPr>
          <p:spPr>
            <a:xfrm flipV="1">
              <a:off x="914401" y="2934931"/>
              <a:ext cx="714374" cy="74973"/>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7" name="Group 36"/>
          <p:cNvGrpSpPr/>
          <p:nvPr/>
        </p:nvGrpSpPr>
        <p:grpSpPr>
          <a:xfrm>
            <a:off x="2811106" y="3250791"/>
            <a:ext cx="894476" cy="1370371"/>
            <a:chOff x="3292886" y="2798507"/>
            <a:chExt cx="894476" cy="1370371"/>
          </a:xfrm>
        </p:grpSpPr>
        <p:grpSp>
          <p:nvGrpSpPr>
            <p:cNvPr id="35" name="Group 34"/>
            <p:cNvGrpSpPr/>
            <p:nvPr/>
          </p:nvGrpSpPr>
          <p:grpSpPr>
            <a:xfrm>
              <a:off x="3292886" y="2798507"/>
              <a:ext cx="894476" cy="1370371"/>
              <a:chOff x="3686175" y="1333500"/>
              <a:chExt cx="1925702" cy="2162174"/>
            </a:xfrm>
          </p:grpSpPr>
          <p:pic>
            <p:nvPicPr>
              <p:cNvPr id="5" name="Picture 4" descr="C:\Users\d043530\AppData\Local\Microsoft\Windows\Temporary Internet Files\Content.IE5\PRLW8CGY\MC900435242[1].png"/>
              <p:cNvPicPr>
                <a:picLocks noChangeAspect="1" noChangeArrowheads="1"/>
              </p:cNvPicPr>
              <p:nvPr/>
            </p:nvPicPr>
            <p:blipFill>
              <a:blip r:embed="rId3" cstate="print"/>
              <a:srcRect/>
              <a:stretch>
                <a:fillRect/>
              </a:stretch>
            </p:blipFill>
            <p:spPr bwMode="auto">
              <a:xfrm>
                <a:off x="4038600" y="1619249"/>
                <a:ext cx="948374" cy="1876425"/>
              </a:xfrm>
              <a:prstGeom prst="rect">
                <a:avLst/>
              </a:prstGeom>
              <a:noFill/>
            </p:spPr>
          </p:pic>
          <p:sp>
            <p:nvSpPr>
              <p:cNvPr id="6" name="TextBox 5"/>
              <p:cNvSpPr txBox="1"/>
              <p:nvPr/>
            </p:nvSpPr>
            <p:spPr>
              <a:xfrm>
                <a:off x="3686175" y="1333500"/>
                <a:ext cx="1925702" cy="254946"/>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err="1" smtClean="0">
                    <a:ea typeface="Arial Unicode MS" pitchFamily="34" charset="-128"/>
                    <a:cs typeface="Arial Unicode MS" pitchFamily="34" charset="-128"/>
                  </a:rPr>
                  <a:t>sapsailing.com</a:t>
                </a:r>
                <a:endParaRPr lang="en-US" sz="1050" kern="0" dirty="0" smtClean="0">
                  <a:ea typeface="Arial Unicode MS" pitchFamily="34" charset="-128"/>
                  <a:cs typeface="Arial Unicode MS" pitchFamily="34" charset="-128"/>
                </a:endParaRPr>
              </a:p>
            </p:txBody>
          </p:sp>
        </p:grpSp>
        <p:sp>
          <p:nvSpPr>
            <p:cNvPr id="36" name="TextBox 35"/>
            <p:cNvSpPr txBox="1"/>
            <p:nvPr/>
          </p:nvSpPr>
          <p:spPr>
            <a:xfrm>
              <a:off x="3431458" y="3883742"/>
              <a:ext cx="546625"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smtClean="0">
                  <a:ea typeface="Arial Unicode MS" pitchFamily="34" charset="-128"/>
                  <a:cs typeface="Arial Unicode MS" pitchFamily="34" charset="-128"/>
                </a:rPr>
                <a:t>master</a:t>
              </a:r>
            </a:p>
          </p:txBody>
        </p:sp>
      </p:grpSp>
      <p:sp>
        <p:nvSpPr>
          <p:cNvPr id="38" name="Rounded Rectangle 37"/>
          <p:cNvSpPr/>
          <p:nvPr/>
        </p:nvSpPr>
        <p:spPr bwMode="gray">
          <a:xfrm>
            <a:off x="3923090" y="4159047"/>
            <a:ext cx="1052051" cy="353961"/>
          </a:xfrm>
          <a:prstGeom prst="roundRect">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b="0" i="0" u="none" strike="noStrike" kern="0" cap="none" spc="0" normalizeH="0" baseline="0" noProof="0" dirty="0" smtClean="0">
                <a:ln>
                  <a:noFill/>
                </a:ln>
                <a:effectLst/>
                <a:uLnTx/>
                <a:uFillTx/>
                <a:ea typeface="Arial Unicode MS" pitchFamily="34" charset="-128"/>
                <a:cs typeface="Arial Unicode MS" pitchFamily="34" charset="-128"/>
              </a:rPr>
              <a:t>Pound</a:t>
            </a:r>
          </a:p>
        </p:txBody>
      </p:sp>
      <p:cxnSp>
        <p:nvCxnSpPr>
          <p:cNvPr id="41" name="Straight Arrow Connector 40"/>
          <p:cNvCxnSpPr>
            <a:stCxn id="13" idx="3"/>
          </p:cNvCxnSpPr>
          <p:nvPr/>
        </p:nvCxnSpPr>
        <p:spPr>
          <a:xfrm flipV="1">
            <a:off x="922432" y="3952568"/>
            <a:ext cx="1919091" cy="605"/>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42" name="Group 41"/>
          <p:cNvGrpSpPr/>
          <p:nvPr/>
        </p:nvGrpSpPr>
        <p:grpSpPr>
          <a:xfrm>
            <a:off x="2796358" y="1426907"/>
            <a:ext cx="894476" cy="1370371"/>
            <a:chOff x="3292886" y="2798507"/>
            <a:chExt cx="894476" cy="1370371"/>
          </a:xfrm>
        </p:grpSpPr>
        <p:grpSp>
          <p:nvGrpSpPr>
            <p:cNvPr id="43" name="Group 42"/>
            <p:cNvGrpSpPr/>
            <p:nvPr/>
          </p:nvGrpSpPr>
          <p:grpSpPr>
            <a:xfrm>
              <a:off x="3292886" y="2798507"/>
              <a:ext cx="894476" cy="1370371"/>
              <a:chOff x="3686175" y="1333500"/>
              <a:chExt cx="1925702" cy="2162174"/>
            </a:xfrm>
          </p:grpSpPr>
          <p:pic>
            <p:nvPicPr>
              <p:cNvPr id="45" name="Picture 44" descr="C:\Users\d043530\AppData\Local\Microsoft\Windows\Temporary Internet Files\Content.IE5\PRLW8CGY\MC900435242[1].png"/>
              <p:cNvPicPr>
                <a:picLocks noChangeAspect="1" noChangeArrowheads="1"/>
              </p:cNvPicPr>
              <p:nvPr/>
            </p:nvPicPr>
            <p:blipFill>
              <a:blip r:embed="rId3" cstate="print"/>
              <a:srcRect/>
              <a:stretch>
                <a:fillRect/>
              </a:stretch>
            </p:blipFill>
            <p:spPr bwMode="auto">
              <a:xfrm>
                <a:off x="4038600" y="1619249"/>
                <a:ext cx="948374" cy="1876425"/>
              </a:xfrm>
              <a:prstGeom prst="rect">
                <a:avLst/>
              </a:prstGeom>
              <a:noFill/>
            </p:spPr>
          </p:pic>
          <p:sp>
            <p:nvSpPr>
              <p:cNvPr id="46" name="TextBox 45"/>
              <p:cNvSpPr txBox="1"/>
              <p:nvPr/>
            </p:nvSpPr>
            <p:spPr>
              <a:xfrm>
                <a:off x="3686175" y="1333500"/>
                <a:ext cx="1925702" cy="254946"/>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err="1" smtClean="0">
                    <a:ea typeface="Arial Unicode MS" pitchFamily="34" charset="-128"/>
                    <a:cs typeface="Arial Unicode MS" pitchFamily="34" charset="-128"/>
                  </a:rPr>
                  <a:t>sapsailing.com</a:t>
                </a:r>
                <a:endParaRPr lang="en-US" sz="1050" kern="0" dirty="0" smtClean="0">
                  <a:ea typeface="Arial Unicode MS" pitchFamily="34" charset="-128"/>
                  <a:cs typeface="Arial Unicode MS" pitchFamily="34" charset="-128"/>
                </a:endParaRPr>
              </a:p>
            </p:txBody>
          </p:sp>
        </p:grpSp>
        <p:sp>
          <p:nvSpPr>
            <p:cNvPr id="44" name="TextBox 43"/>
            <p:cNvSpPr txBox="1"/>
            <p:nvPr/>
          </p:nvSpPr>
          <p:spPr>
            <a:xfrm>
              <a:off x="3431458" y="3883742"/>
              <a:ext cx="527388"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smtClean="0">
                  <a:ea typeface="Arial Unicode MS" pitchFamily="34" charset="-128"/>
                  <a:cs typeface="Arial Unicode MS" pitchFamily="34" charset="-128"/>
                </a:rPr>
                <a:t>replica</a:t>
              </a:r>
            </a:p>
          </p:txBody>
        </p:sp>
      </p:grpSp>
      <p:grpSp>
        <p:nvGrpSpPr>
          <p:cNvPr id="47" name="Group 46"/>
          <p:cNvGrpSpPr/>
          <p:nvPr/>
        </p:nvGrpSpPr>
        <p:grpSpPr>
          <a:xfrm>
            <a:off x="2850435" y="5010765"/>
            <a:ext cx="894476" cy="1370371"/>
            <a:chOff x="3292886" y="2798507"/>
            <a:chExt cx="894476" cy="1370371"/>
          </a:xfrm>
        </p:grpSpPr>
        <p:grpSp>
          <p:nvGrpSpPr>
            <p:cNvPr id="48" name="Group 47"/>
            <p:cNvGrpSpPr/>
            <p:nvPr/>
          </p:nvGrpSpPr>
          <p:grpSpPr>
            <a:xfrm>
              <a:off x="3292886" y="2798507"/>
              <a:ext cx="894476" cy="1370371"/>
              <a:chOff x="3686175" y="1333500"/>
              <a:chExt cx="1925702" cy="2162174"/>
            </a:xfrm>
          </p:grpSpPr>
          <p:pic>
            <p:nvPicPr>
              <p:cNvPr id="50" name="Picture 49" descr="C:\Users\d043530\AppData\Local\Microsoft\Windows\Temporary Internet Files\Content.IE5\PRLW8CGY\MC900435242[1].png"/>
              <p:cNvPicPr>
                <a:picLocks noChangeAspect="1" noChangeArrowheads="1"/>
              </p:cNvPicPr>
              <p:nvPr/>
            </p:nvPicPr>
            <p:blipFill>
              <a:blip r:embed="rId3" cstate="print"/>
              <a:srcRect/>
              <a:stretch>
                <a:fillRect/>
              </a:stretch>
            </p:blipFill>
            <p:spPr bwMode="auto">
              <a:xfrm>
                <a:off x="4038600" y="1619249"/>
                <a:ext cx="948374" cy="1876425"/>
              </a:xfrm>
              <a:prstGeom prst="rect">
                <a:avLst/>
              </a:prstGeom>
              <a:noFill/>
            </p:spPr>
          </p:pic>
          <p:sp>
            <p:nvSpPr>
              <p:cNvPr id="51" name="TextBox 50"/>
              <p:cNvSpPr txBox="1"/>
              <p:nvPr/>
            </p:nvSpPr>
            <p:spPr>
              <a:xfrm>
                <a:off x="3686175" y="1333500"/>
                <a:ext cx="1925702" cy="254946"/>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err="1" smtClean="0">
                    <a:ea typeface="Arial Unicode MS" pitchFamily="34" charset="-128"/>
                    <a:cs typeface="Arial Unicode MS" pitchFamily="34" charset="-128"/>
                  </a:rPr>
                  <a:t>sapsailing.com</a:t>
                </a:r>
                <a:endParaRPr lang="en-US" sz="1050" kern="0" dirty="0" smtClean="0">
                  <a:ea typeface="Arial Unicode MS" pitchFamily="34" charset="-128"/>
                  <a:cs typeface="Arial Unicode MS" pitchFamily="34" charset="-128"/>
                </a:endParaRPr>
              </a:p>
            </p:txBody>
          </p:sp>
        </p:grpSp>
        <p:sp>
          <p:nvSpPr>
            <p:cNvPr id="49" name="TextBox 48"/>
            <p:cNvSpPr txBox="1"/>
            <p:nvPr/>
          </p:nvSpPr>
          <p:spPr>
            <a:xfrm>
              <a:off x="3431458" y="3883742"/>
              <a:ext cx="527388"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smtClean="0">
                  <a:ea typeface="Arial Unicode MS" pitchFamily="34" charset="-128"/>
                  <a:cs typeface="Arial Unicode MS" pitchFamily="34" charset="-128"/>
                </a:rPr>
                <a:t>replica</a:t>
              </a:r>
            </a:p>
          </p:txBody>
        </p:sp>
      </p:grpSp>
      <p:cxnSp>
        <p:nvCxnSpPr>
          <p:cNvPr id="55" name="Straight Arrow Connector 54"/>
          <p:cNvCxnSpPr>
            <a:stCxn id="7" idx="0"/>
            <a:endCxn id="10" idx="2"/>
          </p:cNvCxnSpPr>
          <p:nvPr/>
        </p:nvCxnSpPr>
        <p:spPr>
          <a:xfrm flipH="1" flipV="1">
            <a:off x="675049" y="5643530"/>
            <a:ext cx="4412" cy="482121"/>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59" name="Picture 58" descr="netzwerkadministrator.jpg"/>
          <p:cNvPicPr>
            <a:picLocks noChangeAspect="1"/>
          </p:cNvPicPr>
          <p:nvPr/>
        </p:nvPicPr>
        <p:blipFill>
          <a:blip r:embed="rId10" cstate="print"/>
          <a:stretch>
            <a:fillRect/>
          </a:stretch>
        </p:blipFill>
        <p:spPr>
          <a:xfrm>
            <a:off x="7208684" y="1720440"/>
            <a:ext cx="1414485" cy="944102"/>
          </a:xfrm>
          <a:prstGeom prst="rect">
            <a:avLst/>
          </a:prstGeom>
        </p:spPr>
      </p:pic>
      <p:cxnSp>
        <p:nvCxnSpPr>
          <p:cNvPr id="61" name="Elbow Connector 60"/>
          <p:cNvCxnSpPr>
            <a:stCxn id="59" idx="1"/>
          </p:cNvCxnSpPr>
          <p:nvPr/>
        </p:nvCxnSpPr>
        <p:spPr>
          <a:xfrm rot="10800000" flipV="1">
            <a:off x="3392130" y="2192491"/>
            <a:ext cx="3816555" cy="1573264"/>
          </a:xfrm>
          <a:prstGeom prst="bentConnector3">
            <a:avLst>
              <a:gd name="adj1" fmla="val 50000"/>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62" name="Picture 61" descr="angry_computer_user.jpg"/>
          <p:cNvPicPr>
            <a:picLocks noChangeAspect="1"/>
          </p:cNvPicPr>
          <p:nvPr/>
        </p:nvPicPr>
        <p:blipFill>
          <a:blip r:embed="rId11" cstate="print"/>
          <a:stretch>
            <a:fillRect/>
          </a:stretch>
        </p:blipFill>
        <p:spPr>
          <a:xfrm>
            <a:off x="7276485" y="3815531"/>
            <a:ext cx="1575584" cy="923618"/>
          </a:xfrm>
          <a:prstGeom prst="rect">
            <a:avLst/>
          </a:prstGeom>
        </p:spPr>
      </p:pic>
      <p:pic>
        <p:nvPicPr>
          <p:cNvPr id="57" name="Picture 56" descr="choosing-web-browsers.jpg"/>
          <p:cNvPicPr>
            <a:picLocks noChangeAspect="1"/>
          </p:cNvPicPr>
          <p:nvPr/>
        </p:nvPicPr>
        <p:blipFill>
          <a:blip r:embed="rId12" cstate="print"/>
          <a:stretch>
            <a:fillRect/>
          </a:stretch>
        </p:blipFill>
        <p:spPr>
          <a:xfrm>
            <a:off x="6614038" y="3844410"/>
            <a:ext cx="981075" cy="981075"/>
          </a:xfrm>
          <a:prstGeom prst="rect">
            <a:avLst/>
          </a:prstGeom>
        </p:spPr>
      </p:pic>
      <p:cxnSp>
        <p:nvCxnSpPr>
          <p:cNvPr id="64" name="Straight Arrow Connector 63"/>
          <p:cNvCxnSpPr>
            <a:stCxn id="57" idx="1"/>
            <a:endCxn id="38" idx="3"/>
          </p:cNvCxnSpPr>
          <p:nvPr/>
        </p:nvCxnSpPr>
        <p:spPr>
          <a:xfrm flipH="1">
            <a:off x="4975141" y="4334948"/>
            <a:ext cx="1638897" cy="1080"/>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5171768" y="1877961"/>
            <a:ext cx="1974900"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Admin uses </a:t>
            </a:r>
            <a:r>
              <a:rPr lang="en-US" kern="0" dirty="0" smtClean="0">
                <a:ea typeface="Arial Unicode MS" pitchFamily="34" charset="-128"/>
                <a:cs typeface="Arial Unicode MS" pitchFamily="34" charset="-128"/>
              </a:rPr>
              <a:t>master</a:t>
            </a:r>
            <a:endParaRPr lang="en-US" sz="1800" kern="0" dirty="0" smtClean="0">
              <a:ea typeface="Arial Unicode MS" pitchFamily="34" charset="-128"/>
              <a:cs typeface="Arial Unicode MS" pitchFamily="34" charset="-128"/>
            </a:endParaRPr>
          </a:p>
        </p:txBody>
      </p:sp>
      <p:cxnSp>
        <p:nvCxnSpPr>
          <p:cNvPr id="72" name="Elbow Connector 71"/>
          <p:cNvCxnSpPr>
            <a:stCxn id="38" idx="1"/>
            <a:endCxn id="50" idx="3"/>
          </p:cNvCxnSpPr>
          <p:nvPr/>
        </p:nvCxnSpPr>
        <p:spPr>
          <a:xfrm rot="10800000" flipV="1">
            <a:off x="3454648" y="4336028"/>
            <a:ext cx="468442" cy="1450476"/>
          </a:xfrm>
          <a:prstGeom prst="bentConnector3">
            <a:avLst>
              <a:gd name="adj1" fmla="val 50000"/>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4" name="Elbow Connector 73"/>
          <p:cNvCxnSpPr>
            <a:stCxn id="38" idx="1"/>
            <a:endCxn id="45" idx="3"/>
          </p:cNvCxnSpPr>
          <p:nvPr/>
        </p:nvCxnSpPr>
        <p:spPr>
          <a:xfrm rot="10800000">
            <a:off x="3400572" y="2202646"/>
            <a:ext cx="522519" cy="2133382"/>
          </a:xfrm>
          <a:prstGeom prst="bentConnector3">
            <a:avLst>
              <a:gd name="adj1" fmla="val 46237"/>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6" name="Elbow Connector 75"/>
          <p:cNvCxnSpPr>
            <a:stCxn id="38" idx="1"/>
          </p:cNvCxnSpPr>
          <p:nvPr/>
        </p:nvCxnSpPr>
        <p:spPr>
          <a:xfrm rot="10800000">
            <a:off x="3342968" y="4129548"/>
            <a:ext cx="580122" cy="206480"/>
          </a:xfrm>
          <a:prstGeom prst="bentConnector3">
            <a:avLst>
              <a:gd name="adj1" fmla="val 68644"/>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3" name="Elbow Connector 82"/>
          <p:cNvCxnSpPr>
            <a:stCxn id="9" idx="3"/>
          </p:cNvCxnSpPr>
          <p:nvPr/>
        </p:nvCxnSpPr>
        <p:spPr>
          <a:xfrm flipV="1">
            <a:off x="850934" y="4159045"/>
            <a:ext cx="1980756" cy="1026857"/>
          </a:xfrm>
          <a:prstGeom prst="bentConnector3">
            <a:avLst>
              <a:gd name="adj1" fmla="val 50000"/>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1434281" y="4987720"/>
            <a:ext cx="307777" cy="184666"/>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200" kern="0" dirty="0" smtClean="0">
                <a:ea typeface="Arial Unicode MS" pitchFamily="34" charset="-128"/>
                <a:cs typeface="Arial Unicode MS" pitchFamily="34" charset="-128"/>
              </a:rPr>
              <a:t>TCP</a:t>
            </a:r>
          </a:p>
        </p:txBody>
      </p:sp>
      <p:cxnSp>
        <p:nvCxnSpPr>
          <p:cNvPr id="86" name="Straight Arrow Connector 85"/>
          <p:cNvCxnSpPr>
            <a:endCxn id="45" idx="2"/>
          </p:cNvCxnSpPr>
          <p:nvPr/>
        </p:nvCxnSpPr>
        <p:spPr>
          <a:xfrm flipH="1" flipV="1">
            <a:off x="3180314" y="2797278"/>
            <a:ext cx="5338" cy="378541"/>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a:stCxn id="5" idx="2"/>
          </p:cNvCxnSpPr>
          <p:nvPr/>
        </p:nvCxnSpPr>
        <p:spPr>
          <a:xfrm>
            <a:off x="3195062" y="4621162"/>
            <a:ext cx="10254" cy="334296"/>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2359742" y="2851356"/>
            <a:ext cx="718145" cy="33855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100" kern="0" dirty="0" smtClean="0">
                <a:ea typeface="Arial Unicode MS" pitchFamily="34" charset="-128"/>
                <a:cs typeface="Arial Unicode MS" pitchFamily="34" charset="-128"/>
              </a:rPr>
              <a:t>Initial load+</a:t>
            </a:r>
            <a:br>
              <a:rPr lang="en-US" sz="1100" kern="0" dirty="0" smtClean="0">
                <a:ea typeface="Arial Unicode MS" pitchFamily="34" charset="-128"/>
                <a:cs typeface="Arial Unicode MS" pitchFamily="34" charset="-128"/>
              </a:rPr>
            </a:br>
            <a:r>
              <a:rPr lang="en-US" sz="1100" kern="0" dirty="0" smtClean="0">
                <a:ea typeface="Arial Unicode MS" pitchFamily="34" charset="-128"/>
                <a:cs typeface="Arial Unicode MS" pitchFamily="34" charset="-128"/>
              </a:rPr>
              <a:t>operations</a:t>
            </a:r>
          </a:p>
        </p:txBody>
      </p:sp>
      <p:sp>
        <p:nvSpPr>
          <p:cNvPr id="90" name="TextBox 89"/>
          <p:cNvSpPr txBox="1"/>
          <p:nvPr/>
        </p:nvSpPr>
        <p:spPr>
          <a:xfrm>
            <a:off x="2403988" y="4606415"/>
            <a:ext cx="718145" cy="33855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100" kern="0" dirty="0" smtClean="0">
                <a:ea typeface="Arial Unicode MS" pitchFamily="34" charset="-128"/>
                <a:cs typeface="Arial Unicode MS" pitchFamily="34" charset="-128"/>
              </a:rPr>
              <a:t>Initial load+</a:t>
            </a:r>
            <a:br>
              <a:rPr lang="en-US" sz="1100" kern="0" dirty="0" smtClean="0">
                <a:ea typeface="Arial Unicode MS" pitchFamily="34" charset="-128"/>
                <a:cs typeface="Arial Unicode MS" pitchFamily="34" charset="-128"/>
              </a:rPr>
            </a:br>
            <a:r>
              <a:rPr lang="en-US" sz="1100" kern="0" dirty="0" smtClean="0">
                <a:ea typeface="Arial Unicode MS" pitchFamily="34" charset="-128"/>
                <a:cs typeface="Arial Unicode MS" pitchFamily="34" charset="-128"/>
              </a:rPr>
              <a:t>operations</a:t>
            </a:r>
          </a:p>
        </p:txBody>
      </p:sp>
      <p:pic>
        <p:nvPicPr>
          <p:cNvPr id="97" name="Picture 96" descr="rabbitmq_logo_strap.png"/>
          <p:cNvPicPr>
            <a:picLocks noChangeAspect="1"/>
          </p:cNvPicPr>
          <p:nvPr/>
        </p:nvPicPr>
        <p:blipFill>
          <a:blip r:embed="rId13" cstate="print"/>
          <a:stretch>
            <a:fillRect/>
          </a:stretch>
        </p:blipFill>
        <p:spPr>
          <a:xfrm>
            <a:off x="2186258" y="3648075"/>
            <a:ext cx="785541" cy="164561"/>
          </a:xfrm>
          <a:prstGeom prst="rect">
            <a:avLst/>
          </a:prstGeom>
        </p:spPr>
      </p:pic>
      <p:sp>
        <p:nvSpPr>
          <p:cNvPr id="56" name="TextBox 55"/>
          <p:cNvSpPr txBox="1"/>
          <p:nvPr/>
        </p:nvSpPr>
        <p:spPr>
          <a:xfrm>
            <a:off x="3790950" y="6132564"/>
            <a:ext cx="1322440" cy="276999"/>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Data Center</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noChangeArrowheads="1"/>
          </p:cNvPicPr>
          <p:nvPr/>
        </p:nvPicPr>
        <p:blipFill>
          <a:blip r:embed="rId2" cstate="print"/>
          <a:srcRect/>
          <a:stretch>
            <a:fillRect/>
          </a:stretch>
        </p:blipFill>
        <p:spPr bwMode="auto">
          <a:xfrm>
            <a:off x="458995" y="6125651"/>
            <a:ext cx="440931" cy="334143"/>
          </a:xfrm>
          <a:prstGeom prst="rect">
            <a:avLst/>
          </a:prstGeom>
          <a:noFill/>
          <a:ln w="9525">
            <a:noFill/>
            <a:miter lim="800000"/>
            <a:headEnd/>
            <a:tailEnd/>
          </a:ln>
        </p:spPr>
      </p:pic>
      <p:pic>
        <p:nvPicPr>
          <p:cNvPr id="79" name="Picture 78" descr="choosing-web-browsers.jpg"/>
          <p:cNvPicPr>
            <a:picLocks noChangeAspect="1"/>
          </p:cNvPicPr>
          <p:nvPr/>
        </p:nvPicPr>
        <p:blipFill>
          <a:blip r:embed="rId3" cstate="print"/>
          <a:stretch>
            <a:fillRect/>
          </a:stretch>
        </p:blipFill>
        <p:spPr>
          <a:xfrm>
            <a:off x="2572980" y="1341272"/>
            <a:ext cx="981075" cy="981075"/>
          </a:xfrm>
          <a:prstGeom prst="rect">
            <a:avLst/>
          </a:prstGeom>
        </p:spPr>
      </p:pic>
      <p:grpSp>
        <p:nvGrpSpPr>
          <p:cNvPr id="4" name="Group 33"/>
          <p:cNvGrpSpPr/>
          <p:nvPr/>
        </p:nvGrpSpPr>
        <p:grpSpPr>
          <a:xfrm>
            <a:off x="142877" y="1362076"/>
            <a:ext cx="1426553" cy="3170596"/>
            <a:chOff x="142876" y="1362075"/>
            <a:chExt cx="2666407" cy="4533901"/>
          </a:xfrm>
        </p:grpSpPr>
        <p:pic>
          <p:nvPicPr>
            <p:cNvPr id="8" name="Picture 446"/>
            <p:cNvPicPr>
              <a:picLocks noChangeAspect="1" noChangeArrowheads="1"/>
            </p:cNvPicPr>
            <p:nvPr/>
          </p:nvPicPr>
          <p:blipFill>
            <a:blip r:embed="rId4" cstate="print"/>
            <a:srcRect/>
            <a:stretch>
              <a:fillRect/>
            </a:stretch>
          </p:blipFill>
          <p:spPr bwMode="auto">
            <a:xfrm>
              <a:off x="650876" y="1362075"/>
              <a:ext cx="513130" cy="885825"/>
            </a:xfrm>
            <a:prstGeom prst="rect">
              <a:avLst/>
            </a:prstGeom>
            <a:noFill/>
            <a:ln w="9525">
              <a:noFill/>
              <a:miter lim="800000"/>
              <a:headEnd/>
              <a:tailEnd/>
            </a:ln>
          </p:spPr>
        </p:pic>
        <p:pic>
          <p:nvPicPr>
            <p:cNvPr id="11" name="Picture 10" descr="8419866.jpg"/>
            <p:cNvPicPr>
              <a:picLocks noChangeAspect="1"/>
            </p:cNvPicPr>
            <p:nvPr/>
          </p:nvPicPr>
          <p:blipFill>
            <a:blip r:embed="rId5" cstate="print"/>
            <a:stretch>
              <a:fillRect/>
            </a:stretch>
          </p:blipFill>
          <p:spPr>
            <a:xfrm>
              <a:off x="396875" y="2654300"/>
              <a:ext cx="1060450" cy="1060450"/>
            </a:xfrm>
            <a:prstGeom prst="rect">
              <a:avLst/>
            </a:prstGeom>
          </p:spPr>
        </p:pic>
        <p:sp>
          <p:nvSpPr>
            <p:cNvPr id="12" name="TextBox 11"/>
            <p:cNvSpPr txBox="1"/>
            <p:nvPr/>
          </p:nvSpPr>
          <p:spPr>
            <a:xfrm>
              <a:off x="371476" y="3686175"/>
              <a:ext cx="1264402" cy="23106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err="1" smtClean="0">
                  <a:ea typeface="Arial Unicode MS" pitchFamily="34" charset="-128"/>
                  <a:cs typeface="Arial Unicode MS" pitchFamily="34" charset="-128"/>
                </a:rPr>
                <a:t>Toughbook</a:t>
              </a:r>
              <a:endParaRPr lang="en-US" sz="1050" kern="0" dirty="0" smtClean="0">
                <a:ea typeface="Arial Unicode MS" pitchFamily="34" charset="-128"/>
                <a:cs typeface="Arial Unicode MS" pitchFamily="34" charset="-128"/>
              </a:endParaRPr>
            </a:p>
          </p:txBody>
        </p:sp>
        <p:pic>
          <p:nvPicPr>
            <p:cNvPr id="13" name="Picture 12" descr="B313683.jpg"/>
            <p:cNvPicPr>
              <a:picLocks noChangeAspect="1"/>
            </p:cNvPicPr>
            <p:nvPr/>
          </p:nvPicPr>
          <p:blipFill>
            <a:blip r:embed="rId6" cstate="print"/>
            <a:stretch>
              <a:fillRect/>
            </a:stretch>
          </p:blipFill>
          <p:spPr>
            <a:xfrm>
              <a:off x="142876" y="4238626"/>
              <a:ext cx="1665242" cy="1657350"/>
            </a:xfrm>
            <a:prstGeom prst="trapezoid">
              <a:avLst/>
            </a:prstGeom>
            <a:scene3d>
              <a:camera prst="perspectiveRelaxed"/>
              <a:lightRig rig="threePt" dir="t"/>
            </a:scene3d>
          </p:spPr>
        </p:pic>
        <p:pic>
          <p:nvPicPr>
            <p:cNvPr id="14" name="Picture 13" descr="index.jpg"/>
            <p:cNvPicPr>
              <a:picLocks noChangeAspect="1"/>
            </p:cNvPicPr>
            <p:nvPr/>
          </p:nvPicPr>
          <p:blipFill>
            <a:blip r:embed="rId7" cstate="print"/>
            <a:stretch>
              <a:fillRect/>
            </a:stretch>
          </p:blipFill>
          <p:spPr>
            <a:xfrm>
              <a:off x="823912" y="4129087"/>
              <a:ext cx="386569" cy="309563"/>
            </a:xfrm>
            <a:prstGeom prst="rect">
              <a:avLst/>
            </a:prstGeom>
          </p:spPr>
        </p:pic>
        <p:sp>
          <p:nvSpPr>
            <p:cNvPr id="15" name="TextBox 14"/>
            <p:cNvSpPr txBox="1"/>
            <p:nvPr/>
          </p:nvSpPr>
          <p:spPr>
            <a:xfrm>
              <a:off x="266700" y="5572125"/>
              <a:ext cx="1641926" cy="23106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smtClean="0">
                  <a:ea typeface="Arial Unicode MS" pitchFamily="34" charset="-128"/>
                  <a:cs typeface="Arial Unicode MS" pitchFamily="34" charset="-128"/>
                </a:rPr>
                <a:t>Mobile hotspot</a:t>
              </a:r>
            </a:p>
          </p:txBody>
        </p:sp>
        <p:cxnSp>
          <p:nvCxnSpPr>
            <p:cNvPr id="16" name="Straight Arrow Connector 15"/>
            <p:cNvCxnSpPr>
              <a:stCxn id="8" idx="2"/>
              <a:endCxn id="11" idx="0"/>
            </p:cNvCxnSpPr>
            <p:nvPr/>
          </p:nvCxnSpPr>
          <p:spPr>
            <a:xfrm>
              <a:off x="907441" y="2247900"/>
              <a:ext cx="19659" cy="406400"/>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238251" y="4133850"/>
              <a:ext cx="533327" cy="23106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smtClean="0">
                  <a:ea typeface="Arial Unicode MS" pitchFamily="34" charset="-128"/>
                  <a:cs typeface="Arial Unicode MS" pitchFamily="34" charset="-128"/>
                </a:rPr>
                <a:t>UDP</a:t>
              </a:r>
            </a:p>
          </p:txBody>
        </p:sp>
        <p:pic>
          <p:nvPicPr>
            <p:cNvPr id="31" name="Picture 30" descr="nick_strip.JPG"/>
            <p:cNvPicPr>
              <a:picLocks noChangeAspect="1"/>
            </p:cNvPicPr>
            <p:nvPr/>
          </p:nvPicPr>
          <p:blipFill>
            <a:blip r:embed="rId8" cstate="print"/>
            <a:stretch>
              <a:fillRect/>
            </a:stretch>
          </p:blipFill>
          <p:spPr>
            <a:xfrm>
              <a:off x="571500" y="2724150"/>
              <a:ext cx="723899" cy="542924"/>
            </a:xfrm>
            <a:prstGeom prst="rect">
              <a:avLst/>
            </a:prstGeom>
          </p:spPr>
        </p:pic>
        <p:sp>
          <p:nvSpPr>
            <p:cNvPr id="32" name="TextBox 31"/>
            <p:cNvSpPr txBox="1"/>
            <p:nvPr/>
          </p:nvSpPr>
          <p:spPr>
            <a:xfrm>
              <a:off x="1628775" y="2819400"/>
              <a:ext cx="1180508" cy="231061"/>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smtClean="0">
                  <a:ea typeface="Arial Unicode MS" pitchFamily="34" charset="-128"/>
                  <a:cs typeface="Arial Unicode MS" pitchFamily="34" charset="-128"/>
                </a:rPr>
                <a:t>Expedition</a:t>
              </a:r>
            </a:p>
          </p:txBody>
        </p:sp>
        <p:cxnSp>
          <p:nvCxnSpPr>
            <p:cNvPr id="33" name="Straight Connector 32"/>
            <p:cNvCxnSpPr>
              <a:endCxn id="32" idx="1"/>
            </p:cNvCxnSpPr>
            <p:nvPr/>
          </p:nvCxnSpPr>
          <p:spPr>
            <a:xfrm flipV="1">
              <a:off x="914401" y="2934931"/>
              <a:ext cx="714374" cy="74973"/>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0" name="Rectangle 59"/>
          <p:cNvSpPr/>
          <p:nvPr/>
        </p:nvSpPr>
        <p:spPr bwMode="gray">
          <a:xfrm>
            <a:off x="127820" y="1297858"/>
            <a:ext cx="3942735" cy="5171768"/>
          </a:xfrm>
          <a:prstGeom prst="rect">
            <a:avLst/>
          </a:prstGeom>
          <a:solidFill>
            <a:srgbClr val="F0AB00">
              <a:alpha val="16078"/>
            </a:srgbClr>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2" name="Title 1"/>
          <p:cNvSpPr>
            <a:spLocks noGrp="1"/>
          </p:cNvSpPr>
          <p:nvPr>
            <p:ph type="title"/>
          </p:nvPr>
        </p:nvSpPr>
        <p:spPr/>
        <p:txBody>
          <a:bodyPr/>
          <a:lstStyle/>
          <a:p>
            <a:r>
              <a:rPr lang="en-US" dirty="0" smtClean="0"/>
              <a:t>Replication for Low-Latency On-Site Server</a:t>
            </a:r>
            <a:endParaRPr lang="en-US" dirty="0"/>
          </a:p>
        </p:txBody>
      </p:sp>
      <p:grpSp>
        <p:nvGrpSpPr>
          <p:cNvPr id="3" name="Group 51"/>
          <p:cNvGrpSpPr/>
          <p:nvPr/>
        </p:nvGrpSpPr>
        <p:grpSpPr>
          <a:xfrm>
            <a:off x="278379" y="4698590"/>
            <a:ext cx="793340" cy="974624"/>
            <a:chOff x="6915150" y="3086099"/>
            <a:chExt cx="1828800" cy="1876425"/>
          </a:xfrm>
        </p:grpSpPr>
        <p:pic>
          <p:nvPicPr>
            <p:cNvPr id="9" name="Picture 4" descr="C:\Users\d043530\AppData\Local\Microsoft\Windows\Temporary Internet Files\Content.IE5\PRLW8CGY\MC900435242[1].png"/>
            <p:cNvPicPr>
              <a:picLocks noChangeAspect="1" noChangeArrowheads="1"/>
            </p:cNvPicPr>
            <p:nvPr/>
          </p:nvPicPr>
          <p:blipFill>
            <a:blip r:embed="rId9" cstate="print"/>
            <a:srcRect/>
            <a:stretch>
              <a:fillRect/>
            </a:stretch>
          </p:blipFill>
          <p:spPr bwMode="auto">
            <a:xfrm>
              <a:off x="7286625" y="3086099"/>
              <a:ext cx="948374" cy="1876425"/>
            </a:xfrm>
            <a:prstGeom prst="rect">
              <a:avLst/>
            </a:prstGeom>
            <a:noFill/>
          </p:spPr>
        </p:pic>
        <p:pic>
          <p:nvPicPr>
            <p:cNvPr id="10" name="Picture 9" descr="tractraclogo.png"/>
            <p:cNvPicPr>
              <a:picLocks noChangeAspect="1"/>
            </p:cNvPicPr>
            <p:nvPr/>
          </p:nvPicPr>
          <p:blipFill>
            <a:blip r:embed="rId10" cstate="print"/>
            <a:stretch>
              <a:fillRect/>
            </a:stretch>
          </p:blipFill>
          <p:spPr>
            <a:xfrm>
              <a:off x="6915150" y="4467225"/>
              <a:ext cx="1828800" cy="438150"/>
            </a:xfrm>
            <a:prstGeom prst="rect">
              <a:avLst/>
            </a:prstGeom>
          </p:spPr>
        </p:pic>
      </p:grpSp>
      <p:sp>
        <p:nvSpPr>
          <p:cNvPr id="26" name="TextBox 25"/>
          <p:cNvSpPr txBox="1"/>
          <p:nvPr/>
        </p:nvSpPr>
        <p:spPr>
          <a:xfrm>
            <a:off x="1428443" y="3770667"/>
            <a:ext cx="323807" cy="184666"/>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200" kern="0" dirty="0" smtClean="0">
                <a:ea typeface="Arial Unicode MS" pitchFamily="34" charset="-128"/>
                <a:cs typeface="Arial Unicode MS" pitchFamily="34" charset="-128"/>
              </a:rPr>
              <a:t>UDP</a:t>
            </a:r>
          </a:p>
        </p:txBody>
      </p:sp>
      <p:grpSp>
        <p:nvGrpSpPr>
          <p:cNvPr id="17" name="Group 36"/>
          <p:cNvGrpSpPr/>
          <p:nvPr/>
        </p:nvGrpSpPr>
        <p:grpSpPr>
          <a:xfrm>
            <a:off x="2608623" y="3240958"/>
            <a:ext cx="918521" cy="1380204"/>
            <a:chOff x="3214228" y="2788674"/>
            <a:chExt cx="918521" cy="1380204"/>
          </a:xfrm>
        </p:grpSpPr>
        <p:grpSp>
          <p:nvGrpSpPr>
            <p:cNvPr id="18" name="Group 34"/>
            <p:cNvGrpSpPr/>
            <p:nvPr/>
          </p:nvGrpSpPr>
          <p:grpSpPr>
            <a:xfrm>
              <a:off x="3214228" y="2788674"/>
              <a:ext cx="918521" cy="1380204"/>
              <a:chOff x="3516836" y="1317985"/>
              <a:chExt cx="1977468" cy="2177689"/>
            </a:xfrm>
          </p:grpSpPr>
          <p:pic>
            <p:nvPicPr>
              <p:cNvPr id="5" name="Picture 4" descr="C:\Users\d043530\AppData\Local\Microsoft\Windows\Temporary Internet Files\Content.IE5\PRLW8CGY\MC900435242[1].png"/>
              <p:cNvPicPr>
                <a:picLocks noChangeAspect="1" noChangeArrowheads="1"/>
              </p:cNvPicPr>
              <p:nvPr/>
            </p:nvPicPr>
            <p:blipFill>
              <a:blip r:embed="rId9" cstate="print"/>
              <a:srcRect/>
              <a:stretch>
                <a:fillRect/>
              </a:stretch>
            </p:blipFill>
            <p:spPr bwMode="auto">
              <a:xfrm>
                <a:off x="4038600" y="1619249"/>
                <a:ext cx="948374" cy="1876425"/>
              </a:xfrm>
              <a:prstGeom prst="rect">
                <a:avLst/>
              </a:prstGeom>
              <a:noFill/>
            </p:spPr>
          </p:pic>
          <p:sp>
            <p:nvSpPr>
              <p:cNvPr id="6" name="TextBox 5"/>
              <p:cNvSpPr txBox="1"/>
              <p:nvPr/>
            </p:nvSpPr>
            <p:spPr>
              <a:xfrm>
                <a:off x="3516836" y="1317985"/>
                <a:ext cx="1977468" cy="254946"/>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err="1" smtClean="0">
                    <a:ea typeface="Arial Unicode MS" pitchFamily="34" charset="-128"/>
                    <a:cs typeface="Arial Unicode MS" pitchFamily="34" charset="-128"/>
                  </a:rPr>
                  <a:t>sapsailing.local</a:t>
                </a:r>
                <a:endParaRPr lang="en-US" sz="1050" kern="0" dirty="0" smtClean="0">
                  <a:ea typeface="Arial Unicode MS" pitchFamily="34" charset="-128"/>
                  <a:cs typeface="Arial Unicode MS" pitchFamily="34" charset="-128"/>
                </a:endParaRPr>
              </a:p>
            </p:txBody>
          </p:sp>
        </p:grpSp>
        <p:sp>
          <p:nvSpPr>
            <p:cNvPr id="36" name="TextBox 35"/>
            <p:cNvSpPr txBox="1"/>
            <p:nvPr/>
          </p:nvSpPr>
          <p:spPr>
            <a:xfrm>
              <a:off x="3431458" y="3883742"/>
              <a:ext cx="546625"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smtClean="0">
                  <a:ea typeface="Arial Unicode MS" pitchFamily="34" charset="-128"/>
                  <a:cs typeface="Arial Unicode MS" pitchFamily="34" charset="-128"/>
                </a:rPr>
                <a:t>master</a:t>
              </a:r>
            </a:p>
          </p:txBody>
        </p:sp>
      </p:grpSp>
      <p:cxnSp>
        <p:nvCxnSpPr>
          <p:cNvPr id="41" name="Straight Arrow Connector 40"/>
          <p:cNvCxnSpPr>
            <a:stCxn id="13" idx="3"/>
          </p:cNvCxnSpPr>
          <p:nvPr/>
        </p:nvCxnSpPr>
        <p:spPr>
          <a:xfrm flipV="1">
            <a:off x="922432" y="3952568"/>
            <a:ext cx="1919091" cy="605"/>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9" name="Group 41"/>
          <p:cNvGrpSpPr/>
          <p:nvPr/>
        </p:nvGrpSpPr>
        <p:grpSpPr>
          <a:xfrm>
            <a:off x="6355636" y="3167217"/>
            <a:ext cx="894476" cy="1370371"/>
            <a:chOff x="3292886" y="2798507"/>
            <a:chExt cx="894476" cy="1370371"/>
          </a:xfrm>
        </p:grpSpPr>
        <p:grpSp>
          <p:nvGrpSpPr>
            <p:cNvPr id="20" name="Group 42"/>
            <p:cNvGrpSpPr/>
            <p:nvPr/>
          </p:nvGrpSpPr>
          <p:grpSpPr>
            <a:xfrm>
              <a:off x="3292886" y="2798507"/>
              <a:ext cx="894476" cy="1370371"/>
              <a:chOff x="3686175" y="1333500"/>
              <a:chExt cx="1925702" cy="2162174"/>
            </a:xfrm>
          </p:grpSpPr>
          <p:pic>
            <p:nvPicPr>
              <p:cNvPr id="45" name="Picture 44" descr="C:\Users\d043530\AppData\Local\Microsoft\Windows\Temporary Internet Files\Content.IE5\PRLW8CGY\MC900435242[1].png"/>
              <p:cNvPicPr>
                <a:picLocks noChangeAspect="1" noChangeArrowheads="1"/>
              </p:cNvPicPr>
              <p:nvPr/>
            </p:nvPicPr>
            <p:blipFill>
              <a:blip r:embed="rId9" cstate="print"/>
              <a:srcRect/>
              <a:stretch>
                <a:fillRect/>
              </a:stretch>
            </p:blipFill>
            <p:spPr bwMode="auto">
              <a:xfrm>
                <a:off x="4038600" y="1619249"/>
                <a:ext cx="948374" cy="1876425"/>
              </a:xfrm>
              <a:prstGeom prst="rect">
                <a:avLst/>
              </a:prstGeom>
              <a:noFill/>
            </p:spPr>
          </p:pic>
          <p:sp>
            <p:nvSpPr>
              <p:cNvPr id="46" name="TextBox 45"/>
              <p:cNvSpPr txBox="1"/>
              <p:nvPr/>
            </p:nvSpPr>
            <p:spPr>
              <a:xfrm>
                <a:off x="3686175" y="1333500"/>
                <a:ext cx="1925702" cy="254946"/>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050" kern="0" dirty="0" err="1" smtClean="0">
                    <a:ea typeface="Arial Unicode MS" pitchFamily="34" charset="-128"/>
                    <a:cs typeface="Arial Unicode MS" pitchFamily="34" charset="-128"/>
                  </a:rPr>
                  <a:t>sapsailing.com</a:t>
                </a:r>
                <a:endParaRPr lang="en-US" sz="1050" kern="0" dirty="0" smtClean="0">
                  <a:ea typeface="Arial Unicode MS" pitchFamily="34" charset="-128"/>
                  <a:cs typeface="Arial Unicode MS" pitchFamily="34" charset="-128"/>
                </a:endParaRPr>
              </a:p>
            </p:txBody>
          </p:sp>
        </p:grpSp>
        <p:sp>
          <p:nvSpPr>
            <p:cNvPr id="44" name="TextBox 43"/>
            <p:cNvSpPr txBox="1"/>
            <p:nvPr/>
          </p:nvSpPr>
          <p:spPr>
            <a:xfrm>
              <a:off x="3431458" y="3883742"/>
              <a:ext cx="527388" cy="215444"/>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400" kern="0" dirty="0" smtClean="0">
                  <a:ea typeface="Arial Unicode MS" pitchFamily="34" charset="-128"/>
                  <a:cs typeface="Arial Unicode MS" pitchFamily="34" charset="-128"/>
                </a:rPr>
                <a:t>replica</a:t>
              </a:r>
            </a:p>
          </p:txBody>
        </p:sp>
      </p:grpSp>
      <p:cxnSp>
        <p:nvCxnSpPr>
          <p:cNvPr id="55" name="Straight Arrow Connector 54"/>
          <p:cNvCxnSpPr>
            <a:stCxn id="7" idx="0"/>
            <a:endCxn id="10" idx="2"/>
          </p:cNvCxnSpPr>
          <p:nvPr/>
        </p:nvCxnSpPr>
        <p:spPr>
          <a:xfrm flipH="1" flipV="1">
            <a:off x="675049" y="5643530"/>
            <a:ext cx="4412" cy="482121"/>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3" name="Elbow Connector 82"/>
          <p:cNvCxnSpPr>
            <a:stCxn id="9" idx="3"/>
          </p:cNvCxnSpPr>
          <p:nvPr/>
        </p:nvCxnSpPr>
        <p:spPr>
          <a:xfrm flipV="1">
            <a:off x="850934" y="4159045"/>
            <a:ext cx="1980756" cy="1026857"/>
          </a:xfrm>
          <a:prstGeom prst="bentConnector3">
            <a:avLst>
              <a:gd name="adj1" fmla="val 50000"/>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1453331" y="4978195"/>
            <a:ext cx="307777" cy="184666"/>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200" kern="0" dirty="0" smtClean="0">
                <a:ea typeface="Arial Unicode MS" pitchFamily="34" charset="-128"/>
                <a:cs typeface="Arial Unicode MS" pitchFamily="34" charset="-128"/>
              </a:rPr>
              <a:t>TCP</a:t>
            </a:r>
          </a:p>
        </p:txBody>
      </p:sp>
      <p:cxnSp>
        <p:nvCxnSpPr>
          <p:cNvPr id="86" name="Straight Arrow Connector 85"/>
          <p:cNvCxnSpPr>
            <a:endCxn id="45" idx="2"/>
          </p:cNvCxnSpPr>
          <p:nvPr/>
        </p:nvCxnSpPr>
        <p:spPr>
          <a:xfrm flipH="1" flipV="1">
            <a:off x="6739592" y="4537588"/>
            <a:ext cx="5338" cy="378541"/>
          </a:xfrm>
          <a:prstGeom prst="straightConnector1">
            <a:avLst/>
          </a:prstGeom>
          <a:ln w="63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grpSp>
        <p:nvGrpSpPr>
          <p:cNvPr id="54" name="Group 51"/>
          <p:cNvGrpSpPr/>
          <p:nvPr/>
        </p:nvGrpSpPr>
        <p:grpSpPr>
          <a:xfrm>
            <a:off x="6428457" y="4801828"/>
            <a:ext cx="793340" cy="974624"/>
            <a:chOff x="6915150" y="3086099"/>
            <a:chExt cx="1828800" cy="1876425"/>
          </a:xfrm>
        </p:grpSpPr>
        <p:pic>
          <p:nvPicPr>
            <p:cNvPr id="56" name="Picture 4" descr="C:\Users\d043530\AppData\Local\Microsoft\Windows\Temporary Internet Files\Content.IE5\PRLW8CGY\MC900435242[1].png"/>
            <p:cNvPicPr>
              <a:picLocks noChangeAspect="1" noChangeArrowheads="1"/>
            </p:cNvPicPr>
            <p:nvPr/>
          </p:nvPicPr>
          <p:blipFill>
            <a:blip r:embed="rId9" cstate="print"/>
            <a:srcRect/>
            <a:stretch>
              <a:fillRect/>
            </a:stretch>
          </p:blipFill>
          <p:spPr bwMode="auto">
            <a:xfrm>
              <a:off x="7286625" y="3086099"/>
              <a:ext cx="948374" cy="1876425"/>
            </a:xfrm>
            <a:prstGeom prst="rect">
              <a:avLst/>
            </a:prstGeom>
            <a:noFill/>
          </p:spPr>
        </p:pic>
        <p:pic>
          <p:nvPicPr>
            <p:cNvPr id="58" name="Picture 57" descr="tractraclogo.png"/>
            <p:cNvPicPr>
              <a:picLocks noChangeAspect="1"/>
            </p:cNvPicPr>
            <p:nvPr/>
          </p:nvPicPr>
          <p:blipFill>
            <a:blip r:embed="rId10" cstate="print"/>
            <a:stretch>
              <a:fillRect/>
            </a:stretch>
          </p:blipFill>
          <p:spPr>
            <a:xfrm>
              <a:off x="6915150" y="4467225"/>
              <a:ext cx="1828800" cy="438150"/>
            </a:xfrm>
            <a:prstGeom prst="rect">
              <a:avLst/>
            </a:prstGeom>
          </p:spPr>
        </p:pic>
      </p:grpSp>
      <p:sp>
        <p:nvSpPr>
          <p:cNvPr id="63" name="TextBox 62"/>
          <p:cNvSpPr txBox="1"/>
          <p:nvPr/>
        </p:nvSpPr>
        <p:spPr>
          <a:xfrm>
            <a:off x="3057832" y="6046839"/>
            <a:ext cx="855407" cy="276999"/>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On-Site</a:t>
            </a:r>
          </a:p>
        </p:txBody>
      </p:sp>
      <p:cxnSp>
        <p:nvCxnSpPr>
          <p:cNvPr id="66" name="Straight Arrow Connector 65"/>
          <p:cNvCxnSpPr/>
          <p:nvPr/>
        </p:nvCxnSpPr>
        <p:spPr>
          <a:xfrm>
            <a:off x="894735" y="5338916"/>
            <a:ext cx="5604388" cy="0"/>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4345858" y="5329084"/>
            <a:ext cx="872034"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replicate</a:t>
            </a:r>
          </a:p>
        </p:txBody>
      </p:sp>
      <p:cxnSp>
        <p:nvCxnSpPr>
          <p:cNvPr id="75" name="Straight Arrow Connector 74"/>
          <p:cNvCxnSpPr>
            <a:stCxn id="5" idx="3"/>
          </p:cNvCxnSpPr>
          <p:nvPr/>
        </p:nvCxnSpPr>
        <p:spPr>
          <a:xfrm>
            <a:off x="3291493" y="4026530"/>
            <a:ext cx="3252182" cy="2546"/>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4409768" y="3711678"/>
            <a:ext cx="872034"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replicate</a:t>
            </a:r>
          </a:p>
        </p:txBody>
      </p:sp>
      <p:sp>
        <p:nvSpPr>
          <p:cNvPr id="78" name="Rounded Rectangle 77"/>
          <p:cNvSpPr/>
          <p:nvPr/>
        </p:nvSpPr>
        <p:spPr bwMode="gray">
          <a:xfrm>
            <a:off x="2497394" y="2595717"/>
            <a:ext cx="1219199" cy="393289"/>
          </a:xfrm>
          <a:prstGeom prst="roundRect">
            <a:avLst/>
          </a:prstGeom>
          <a:solidFill>
            <a:schemeClr val="accent1"/>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1200" b="0" i="0" u="none" strike="noStrike" kern="0" cap="none" spc="0" normalizeH="0" baseline="0" noProof="0" dirty="0" smtClean="0">
                <a:ln>
                  <a:noFill/>
                </a:ln>
                <a:effectLst/>
                <a:uLnTx/>
                <a:uFillTx/>
                <a:ea typeface="Arial Unicode MS" pitchFamily="34" charset="-128"/>
                <a:cs typeface="Arial Unicode MS" pitchFamily="34" charset="-128"/>
              </a:rPr>
              <a:t>DNS Server, Router</a:t>
            </a:r>
          </a:p>
        </p:txBody>
      </p:sp>
      <p:cxnSp>
        <p:nvCxnSpPr>
          <p:cNvPr id="81" name="Straight Arrow Connector 80"/>
          <p:cNvCxnSpPr>
            <a:endCxn id="78" idx="0"/>
          </p:cNvCxnSpPr>
          <p:nvPr/>
        </p:nvCxnSpPr>
        <p:spPr>
          <a:xfrm flipH="1">
            <a:off x="3106994" y="2321626"/>
            <a:ext cx="4341" cy="274091"/>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a:stCxn id="78" idx="2"/>
          </p:cNvCxnSpPr>
          <p:nvPr/>
        </p:nvCxnSpPr>
        <p:spPr>
          <a:xfrm>
            <a:off x="3106994" y="2989006"/>
            <a:ext cx="4341" cy="217332"/>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a:stCxn id="78" idx="3"/>
            <a:endCxn id="45" idx="1"/>
          </p:cNvCxnSpPr>
          <p:nvPr/>
        </p:nvCxnSpPr>
        <p:spPr>
          <a:xfrm>
            <a:off x="3716593" y="2792362"/>
            <a:ext cx="2802742" cy="1150594"/>
          </a:xfrm>
          <a:prstGeom prst="straightConnector1">
            <a:avLst/>
          </a:prstGeom>
          <a:ln w="63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rot="1360874">
            <a:off x="4701396" y="3053751"/>
            <a:ext cx="897682"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Fail-over</a:t>
            </a:r>
          </a:p>
        </p:txBody>
      </p:sp>
      <p:sp>
        <p:nvSpPr>
          <p:cNvPr id="103" name="TextBox 102"/>
          <p:cNvSpPr txBox="1"/>
          <p:nvPr/>
        </p:nvSpPr>
        <p:spPr>
          <a:xfrm>
            <a:off x="6803366" y="4517365"/>
            <a:ext cx="897682"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Fail-over</a:t>
            </a:r>
          </a:p>
        </p:txBody>
      </p:sp>
      <p:pic>
        <p:nvPicPr>
          <p:cNvPr id="104" name="Picture 103" descr="rabbitmq_logo_strap.png"/>
          <p:cNvPicPr>
            <a:picLocks noChangeAspect="1"/>
          </p:cNvPicPr>
          <p:nvPr/>
        </p:nvPicPr>
        <p:blipFill>
          <a:blip r:embed="rId11" cstate="print"/>
          <a:stretch>
            <a:fillRect/>
          </a:stretch>
        </p:blipFill>
        <p:spPr>
          <a:xfrm>
            <a:off x="3300683" y="3848100"/>
            <a:ext cx="785541" cy="164561"/>
          </a:xfrm>
          <a:prstGeom prst="rect">
            <a:avLst/>
          </a:prstGeom>
        </p:spPr>
      </p:pic>
      <p:pic>
        <p:nvPicPr>
          <p:cNvPr id="52" name="Picture 51" descr="choosing-web-browsers.jpg"/>
          <p:cNvPicPr>
            <a:picLocks noChangeAspect="1"/>
          </p:cNvPicPr>
          <p:nvPr/>
        </p:nvPicPr>
        <p:blipFill>
          <a:blip r:embed="rId3" cstate="print"/>
          <a:stretch>
            <a:fillRect/>
          </a:stretch>
        </p:blipFill>
        <p:spPr>
          <a:xfrm>
            <a:off x="8023738" y="3265290"/>
            <a:ext cx="981075" cy="981075"/>
          </a:xfrm>
          <a:prstGeom prst="rect">
            <a:avLst/>
          </a:prstGeom>
        </p:spPr>
      </p:pic>
      <p:cxnSp>
        <p:nvCxnSpPr>
          <p:cNvPr id="53" name="Straight Arrow Connector 52"/>
          <p:cNvCxnSpPr>
            <a:stCxn id="52" idx="1"/>
          </p:cNvCxnSpPr>
          <p:nvPr/>
        </p:nvCxnSpPr>
        <p:spPr>
          <a:xfrm flipH="1">
            <a:off x="7048500" y="3755828"/>
            <a:ext cx="975238" cy="0"/>
          </a:xfrm>
          <a:prstGeom prst="straightConnector1">
            <a:avLst/>
          </a:prstGeom>
          <a:ln w="63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with Replication</a:t>
            </a:r>
            <a:endParaRPr lang="en-US" dirty="0"/>
          </a:p>
        </p:txBody>
      </p:sp>
      <p:sp>
        <p:nvSpPr>
          <p:cNvPr id="3" name="Text Placeholder 2"/>
          <p:cNvSpPr>
            <a:spLocks noGrp="1"/>
          </p:cNvSpPr>
          <p:nvPr>
            <p:ph type="body" sz="quarter" idx="10"/>
          </p:nvPr>
        </p:nvSpPr>
        <p:spPr/>
        <p:txBody>
          <a:bodyPr/>
          <a:lstStyle/>
          <a:p>
            <a:pPr lvl="0"/>
            <a:r>
              <a:rPr lang="en-US" dirty="0" smtClean="0"/>
              <a:t>Initial Load</a:t>
            </a:r>
          </a:p>
          <a:p>
            <a:pPr lvl="2"/>
            <a:r>
              <a:rPr lang="en-US" dirty="0" smtClean="0"/>
              <a:t>Can take several minutes for a server with many races loaded at low bandwidth</a:t>
            </a:r>
          </a:p>
          <a:p>
            <a:r>
              <a:rPr lang="en-US" dirty="0" smtClean="0"/>
              <a:t>Master Restart</a:t>
            </a:r>
          </a:p>
          <a:p>
            <a:pPr lvl="2"/>
            <a:r>
              <a:rPr lang="en-US" dirty="0" smtClean="0"/>
              <a:t>What about the replica’s state? How do they re-subscribe?</a:t>
            </a:r>
          </a:p>
          <a:p>
            <a:r>
              <a:rPr lang="en-US" dirty="0" smtClean="0"/>
              <a:t>Disconnected Replica</a:t>
            </a:r>
          </a:p>
          <a:p>
            <a:pPr lvl="2"/>
            <a:r>
              <a:rPr lang="en-US" dirty="0" smtClean="0"/>
              <a:t>How to detect and how to react to temporarily or finally disconnected replica?</a:t>
            </a:r>
          </a:p>
          <a:p>
            <a:pPr lvl="2"/>
            <a:r>
              <a:rPr lang="en-US" dirty="0" smtClean="0"/>
              <a:t>How to clean up </a:t>
            </a:r>
            <a:r>
              <a:rPr lang="en-US" dirty="0" err="1" smtClean="0"/>
              <a:t>RabbitMQ</a:t>
            </a:r>
            <a:r>
              <a:rPr lang="en-US" dirty="0" smtClean="0"/>
              <a:t> queues for replica that “disappeared?”</a:t>
            </a:r>
          </a:p>
        </p:txBody>
      </p:sp>
    </p:spTree>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53497" y="5177767"/>
            <a:ext cx="8496000" cy="738664"/>
          </a:xfrm>
        </p:spPr>
        <p:txBody>
          <a:bodyPr/>
          <a:lstStyle/>
          <a:p>
            <a:r>
              <a:rPr lang="en-US" sz="3200" dirty="0" smtClean="0"/>
              <a:t>Are we Happy?</a:t>
            </a:r>
          </a:p>
        </p:txBody>
      </p:sp>
      <p:sp>
        <p:nvSpPr>
          <p:cNvPr id="4" name="Picture Placeholder 3"/>
          <p:cNvSpPr>
            <a:spLocks noGrp="1"/>
          </p:cNvSpPr>
          <p:nvPr>
            <p:ph type="pic" sz="quarter" idx="11"/>
          </p:nvPr>
        </p:nvSpPr>
        <p:spPr/>
      </p:sp>
      <p:pic>
        <p:nvPicPr>
          <p:cNvPr id="9218" name="Picture 2"/>
          <p:cNvPicPr>
            <a:picLocks noChangeAspect="1" noChangeArrowheads="1"/>
          </p:cNvPicPr>
          <p:nvPr/>
        </p:nvPicPr>
        <p:blipFill>
          <a:blip r:embed="rId3" cstate="print"/>
          <a:srcRect/>
          <a:stretch>
            <a:fillRect/>
          </a:stretch>
        </p:blipFill>
        <p:spPr bwMode="auto">
          <a:xfrm>
            <a:off x="326764" y="164465"/>
            <a:ext cx="8492771" cy="494124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and Outlook</a:t>
            </a:r>
            <a:endParaRPr lang="en-US" dirty="0"/>
          </a:p>
        </p:txBody>
      </p:sp>
      <p:sp>
        <p:nvSpPr>
          <p:cNvPr id="3" name="Text Placeholder 2"/>
          <p:cNvSpPr>
            <a:spLocks noGrp="1"/>
          </p:cNvSpPr>
          <p:nvPr>
            <p:ph type="body" sz="quarter" idx="10"/>
          </p:nvPr>
        </p:nvSpPr>
        <p:spPr>
          <a:xfrm>
            <a:off x="324000" y="1395411"/>
            <a:ext cx="8494713" cy="4843463"/>
          </a:xfrm>
        </p:spPr>
        <p:txBody>
          <a:bodyPr/>
          <a:lstStyle/>
          <a:p>
            <a:pPr lvl="0"/>
            <a:r>
              <a:rPr lang="en-US" dirty="0" smtClean="0"/>
              <a:t>From a Q&amp;D prototype to an application with a bunch of fans and 200kLOC</a:t>
            </a:r>
          </a:p>
          <a:p>
            <a:pPr lvl="2"/>
            <a:r>
              <a:rPr lang="en-US" dirty="0" smtClean="0"/>
              <a:t>200-500 distinct users each day in-between events</a:t>
            </a:r>
          </a:p>
          <a:p>
            <a:pPr lvl="2"/>
            <a:r>
              <a:rPr lang="en-US" dirty="0" smtClean="0"/>
              <a:t>Up to 5000 distinct users per day during events</a:t>
            </a:r>
          </a:p>
          <a:p>
            <a:pPr lvl="0"/>
            <a:r>
              <a:rPr lang="en-US" dirty="0" smtClean="0"/>
              <a:t>Some architectural decisions survived and are considered helpful</a:t>
            </a:r>
          </a:p>
          <a:p>
            <a:pPr lvl="2"/>
            <a:r>
              <a:rPr lang="en-US" dirty="0" smtClean="0"/>
              <a:t>Use of Java, OSGi, Web Bundles, GWT, Eclipse as useful tool environment</a:t>
            </a:r>
          </a:p>
          <a:p>
            <a:pPr lvl="2"/>
            <a:r>
              <a:rPr lang="en-US" dirty="0" smtClean="0"/>
              <a:t>In-Memory with DB as recovery-only works very well for live scenarios</a:t>
            </a:r>
          </a:p>
          <a:p>
            <a:pPr lvl="2"/>
            <a:r>
              <a:rPr lang="en-US" dirty="0" smtClean="0"/>
              <a:t>Java provides some basic means for parallelization and locking</a:t>
            </a:r>
          </a:p>
          <a:p>
            <a:r>
              <a:rPr lang="en-US" dirty="0" smtClean="0"/>
              <a:t>Key Learnings</a:t>
            </a:r>
          </a:p>
          <a:p>
            <a:pPr lvl="2"/>
            <a:r>
              <a:rPr lang="en-US" dirty="0" smtClean="0"/>
              <a:t>Concurrency and locking are really hard</a:t>
            </a:r>
          </a:p>
          <a:p>
            <a:pPr lvl="2"/>
            <a:r>
              <a:rPr lang="en-US" dirty="0" smtClean="0"/>
              <a:t>In-Memory requires replication to scale and to stay available</a:t>
            </a:r>
          </a:p>
          <a:p>
            <a:r>
              <a:rPr lang="en-US" dirty="0" smtClean="0"/>
              <a:t>The Things to Come</a:t>
            </a:r>
          </a:p>
          <a:p>
            <a:pPr lvl="2"/>
            <a:r>
              <a:rPr lang="en-US" dirty="0" smtClean="0"/>
              <a:t>More built-in standard analytics features, direct BOBJ link</a:t>
            </a:r>
          </a:p>
          <a:p>
            <a:pPr lvl="2"/>
            <a:r>
              <a:rPr lang="en-US" dirty="0" smtClean="0"/>
              <a:t>Continue with massive creation of UI tests with Selenium</a:t>
            </a:r>
          </a:p>
          <a:p>
            <a:pPr lvl="2"/>
            <a:r>
              <a:rPr lang="en-US" dirty="0" smtClean="0"/>
              <a:t>Smartphone Tracking to reach out to smaller sailing clubs</a:t>
            </a:r>
          </a:p>
        </p:txBody>
      </p:sp>
    </p:spTree>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Background</a:t>
            </a:r>
            <a:endParaRPr lang="en-US" dirty="0"/>
          </a:p>
        </p:txBody>
      </p:sp>
      <p:sp>
        <p:nvSpPr>
          <p:cNvPr id="4" name="Text Placeholder 3"/>
          <p:cNvSpPr>
            <a:spLocks noGrp="1"/>
          </p:cNvSpPr>
          <p:nvPr>
            <p:ph type="body" sz="quarter" idx="11"/>
          </p:nvPr>
        </p:nvSpPr>
        <p:spPr>
          <a:xfrm>
            <a:off x="323999" y="1692000"/>
            <a:ext cx="8469365" cy="4392000"/>
          </a:xfrm>
        </p:spPr>
        <p:txBody>
          <a:bodyPr/>
          <a:lstStyle/>
          <a:p>
            <a:r>
              <a:rPr lang="en-US" dirty="0" smtClean="0">
                <a:hlinkClick r:id="rId2"/>
              </a:rPr>
              <a:t>http://www.youtube.com/watch?v=PDYLMWiB0Uw</a:t>
            </a:r>
            <a:endParaRPr lang="en-US" dirty="0" smtClean="0"/>
          </a:p>
          <a:p>
            <a:r>
              <a:rPr lang="en-US" dirty="0" smtClean="0">
                <a:hlinkClick r:id="rId3"/>
              </a:rPr>
              <a:t>http://www.youtube.com/watch?v=e4pUfNkrOa8</a:t>
            </a:r>
            <a:endParaRPr lang="en-US" dirty="0" smtClean="0"/>
          </a:p>
          <a:p>
            <a:r>
              <a:rPr lang="en-US" dirty="0" smtClean="0">
                <a:hlinkClick r:id="rId4"/>
              </a:rPr>
              <a:t>http://www.youtube.com/watch?v=w2hclkxZEoY</a:t>
            </a:r>
            <a:endParaRPr lang="en-US" dirty="0" smtClean="0"/>
          </a:p>
          <a:p>
            <a:r>
              <a:rPr lang="en-US" dirty="0" smtClean="0">
                <a:hlinkClick r:id="rId5"/>
              </a:rPr>
              <a:t>http://www.youtube.com/watch?v=8S2FOSWs_U0</a:t>
            </a:r>
            <a:endParaRPr lang="en-US" dirty="0" smtClean="0"/>
          </a:p>
          <a:p>
            <a:r>
              <a:rPr lang="en-US" dirty="0" smtClean="0">
                <a:hlinkClick r:id="rId6"/>
              </a:rPr>
              <a:t>http://www.youtube.com/watch?v=BjvSUpv6A4A</a:t>
            </a:r>
            <a:endParaRPr lang="en-US" dirty="0" smtClean="0"/>
          </a:p>
          <a:p>
            <a:r>
              <a:rPr lang="en-US" dirty="0" err="1" smtClean="0">
                <a:hlinkClick r:id="rId7"/>
              </a:rPr>
              <a:t>https://wiki.wdf.sap.corp/wiki/display/NWI/SAP+Sailing+Program</a:t>
            </a:r>
            <a:endParaRPr lang="en-US" dirty="0" smtClean="0"/>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Questions?</a:t>
            </a:r>
          </a:p>
        </p:txBody>
      </p:sp>
      <p:pic>
        <p:nvPicPr>
          <p:cNvPr id="5" name="Picture Placeholder 4" descr="1024x682-IMG_1545.JPG"/>
          <p:cNvPicPr>
            <a:picLocks noGrp="1" noChangeAspect="1"/>
          </p:cNvPicPr>
          <p:nvPr>
            <p:ph type="pic" sz="quarter" idx="11"/>
          </p:nvPr>
        </p:nvPicPr>
        <p:blipFill>
          <a:blip r:embed="rId3" cstate="print"/>
          <a:srcRect t="51562" b="30938"/>
          <a:stretch>
            <a:fillRect/>
          </a:stretch>
        </p:blipFill>
        <p:spPr>
          <a:xfrm>
            <a:off x="324000" y="161459"/>
            <a:ext cx="8496000" cy="2232025"/>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Thank you</a:t>
            </a:r>
            <a:endParaRPr lang="en-US" dirty="0"/>
          </a:p>
        </p:txBody>
      </p:sp>
      <p:sp>
        <p:nvSpPr>
          <p:cNvPr id="3" name="Text Placeholder 2"/>
          <p:cNvSpPr>
            <a:spLocks noGrp="1"/>
          </p:cNvSpPr>
          <p:nvPr>
            <p:ph type="body" sz="quarter" idx="10"/>
          </p:nvPr>
        </p:nvSpPr>
        <p:spPr/>
        <p:txBody>
          <a:bodyPr/>
          <a:lstStyle/>
          <a:p>
            <a:r>
              <a:rPr lang="en-US" dirty="0" smtClean="0"/>
              <a:t>Contact information:</a:t>
            </a:r>
          </a:p>
          <a:p>
            <a:r>
              <a:rPr lang="en-US" dirty="0" err="1" smtClean="0"/>
              <a:t>axel.uhl@sap.com</a:t>
            </a:r>
            <a:endParaRPr lang="en-US" dirty="0" smtClean="0"/>
          </a:p>
        </p:txBody>
      </p:sp>
      <p:pic>
        <p:nvPicPr>
          <p:cNvPr id="4" name="Picture 3" descr="640x426-IMG_7035.JPG"/>
          <p:cNvPicPr>
            <a:picLocks noChangeAspect="1"/>
          </p:cNvPicPr>
          <p:nvPr/>
        </p:nvPicPr>
        <p:blipFill>
          <a:blip r:embed="rId3" cstate="print"/>
          <a:stretch>
            <a:fillRect/>
          </a:stretch>
        </p:blipFill>
        <p:spPr>
          <a:xfrm>
            <a:off x="6000749" y="3415804"/>
            <a:ext cx="2571751" cy="1711821"/>
          </a:xfrm>
          <a:prstGeom prst="rect">
            <a:avLst/>
          </a:prstGeom>
        </p:spPr>
      </p:pic>
      <p:pic>
        <p:nvPicPr>
          <p:cNvPr id="6" name="Picture 5" descr="640x426-IMG_6959.JPG"/>
          <p:cNvPicPr>
            <a:picLocks noChangeAspect="1"/>
          </p:cNvPicPr>
          <p:nvPr/>
        </p:nvPicPr>
        <p:blipFill>
          <a:blip r:embed="rId4" cstate="print"/>
          <a:stretch>
            <a:fillRect/>
          </a:stretch>
        </p:blipFill>
        <p:spPr>
          <a:xfrm>
            <a:off x="3280506" y="3409951"/>
            <a:ext cx="2580543" cy="1717674"/>
          </a:xfrm>
          <a:prstGeom prst="rect">
            <a:avLst/>
          </a:prstGeom>
        </p:spPr>
      </p:pic>
      <p:pic>
        <p:nvPicPr>
          <p:cNvPr id="15362" name="Picture 2"/>
          <p:cNvPicPr>
            <a:picLocks noChangeAspect="1" noChangeArrowheads="1"/>
          </p:cNvPicPr>
          <p:nvPr/>
        </p:nvPicPr>
        <p:blipFill>
          <a:blip r:embed="rId5" cstate="print"/>
          <a:srcRect/>
          <a:stretch>
            <a:fillRect/>
          </a:stretch>
        </p:blipFill>
        <p:spPr bwMode="auto">
          <a:xfrm>
            <a:off x="349043" y="3371086"/>
            <a:ext cx="2782530" cy="17450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200" dirty="0" smtClean="0"/>
              <a:t>Appendix</a:t>
            </a:r>
          </a:p>
        </p:txBody>
      </p:sp>
      <p:sp>
        <p:nvSpPr>
          <p:cNvPr id="7" name="Picture Placeholder 6"/>
          <p:cNvSpPr>
            <a:spLocks noGrp="1"/>
          </p:cNvSpPr>
          <p:nvPr>
            <p:ph type="pic" sz="quarter" idx="11"/>
          </p:nvPr>
        </p:nvSpPr>
        <p:spPr/>
      </p:sp>
      <p:pic>
        <p:nvPicPr>
          <p:cNvPr id="6149" name="Picture 5"/>
          <p:cNvPicPr>
            <a:picLocks noChangeAspect="1" noChangeArrowheads="1"/>
          </p:cNvPicPr>
          <p:nvPr/>
        </p:nvPicPr>
        <p:blipFill>
          <a:blip r:embed="rId3" cstate="print"/>
          <a:srcRect/>
          <a:stretch>
            <a:fillRect/>
          </a:stretch>
        </p:blipFill>
        <p:spPr bwMode="auto">
          <a:xfrm>
            <a:off x="304800" y="180023"/>
            <a:ext cx="8534400" cy="2151697"/>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“Read-Read” Deadlock with </a:t>
            </a:r>
            <a:r>
              <a:rPr lang="en-US" dirty="0" err="1" smtClean="0"/>
              <a:t>ReentrantReadWriteLock</a:t>
            </a:r>
            <a:endParaRPr lang="en-US" dirty="0"/>
          </a:p>
        </p:txBody>
      </p:sp>
      <p:sp>
        <p:nvSpPr>
          <p:cNvPr id="3" name="Text Placeholder 2"/>
          <p:cNvSpPr>
            <a:spLocks noGrp="1"/>
          </p:cNvSpPr>
          <p:nvPr>
            <p:ph type="body" sz="quarter" idx="10"/>
          </p:nvPr>
        </p:nvSpPr>
        <p:spPr>
          <a:xfrm>
            <a:off x="295425" y="4929187"/>
            <a:ext cx="8494713" cy="1233488"/>
          </a:xfrm>
        </p:spPr>
        <p:txBody>
          <a:bodyPr/>
          <a:lstStyle/>
          <a:p>
            <a:pPr lvl="2"/>
            <a:r>
              <a:rPr lang="en-US" dirty="0" smtClean="0"/>
              <a:t>Thread 1 owns </a:t>
            </a:r>
            <a:r>
              <a:rPr lang="en-US" dirty="0" err="1" smtClean="0"/>
              <a:t>B.read</a:t>
            </a:r>
            <a:r>
              <a:rPr lang="en-US" dirty="0" smtClean="0"/>
              <a:t> and requests </a:t>
            </a:r>
            <a:r>
              <a:rPr lang="en-US" dirty="0" err="1" smtClean="0"/>
              <a:t>A.write</a:t>
            </a:r>
            <a:r>
              <a:rPr lang="en-US" dirty="0" smtClean="0"/>
              <a:t> (doesn’t get it because Thread 3 owns </a:t>
            </a:r>
            <a:r>
              <a:rPr lang="en-US" dirty="0" err="1" smtClean="0"/>
              <a:t>A.read</a:t>
            </a:r>
            <a:r>
              <a:rPr lang="en-US" dirty="0" smtClean="0"/>
              <a:t>)</a:t>
            </a:r>
          </a:p>
          <a:p>
            <a:pPr lvl="2"/>
            <a:r>
              <a:rPr lang="en-US" dirty="0" smtClean="0"/>
              <a:t>Thread 2 requests </a:t>
            </a:r>
            <a:r>
              <a:rPr lang="en-US" dirty="0" err="1" smtClean="0"/>
              <a:t>B.write</a:t>
            </a:r>
            <a:r>
              <a:rPr lang="en-US" dirty="0" smtClean="0"/>
              <a:t> (doesn’t get it because Thread 1 owns </a:t>
            </a:r>
            <a:r>
              <a:rPr lang="en-US" dirty="0" err="1" smtClean="0"/>
              <a:t>B.read</a:t>
            </a:r>
            <a:r>
              <a:rPr lang="en-US" dirty="0" smtClean="0"/>
              <a:t>)</a:t>
            </a:r>
          </a:p>
          <a:p>
            <a:pPr lvl="2"/>
            <a:r>
              <a:rPr lang="en-US" dirty="0" smtClean="0"/>
              <a:t>Thread 3 owns </a:t>
            </a:r>
            <a:r>
              <a:rPr lang="en-US" dirty="0" err="1" smtClean="0"/>
              <a:t>A.read</a:t>
            </a:r>
            <a:r>
              <a:rPr lang="en-US" dirty="0" smtClean="0"/>
              <a:t> and requests </a:t>
            </a:r>
            <a:r>
              <a:rPr lang="en-US" dirty="0" err="1" smtClean="0"/>
              <a:t>B.read</a:t>
            </a:r>
            <a:r>
              <a:rPr lang="en-US" dirty="0" smtClean="0"/>
              <a:t> (doesn’t get it because </a:t>
            </a:r>
            <a:r>
              <a:rPr lang="en-US" dirty="0" err="1" smtClean="0"/>
              <a:t>B.write</a:t>
            </a:r>
            <a:r>
              <a:rPr lang="en-US" dirty="0" smtClean="0"/>
              <a:t> came earlier)</a:t>
            </a:r>
          </a:p>
          <a:p>
            <a:pPr lvl="2"/>
            <a:r>
              <a:rPr lang="en-US" dirty="0" smtClean="0"/>
              <a:t>Looking only at Thread 1 and 3, it seems there is a deadlock between two readers of B!</a:t>
            </a:r>
          </a:p>
        </p:txBody>
      </p:sp>
      <p:grpSp>
        <p:nvGrpSpPr>
          <p:cNvPr id="4" name="Group 9"/>
          <p:cNvGrpSpPr/>
          <p:nvPr/>
        </p:nvGrpSpPr>
        <p:grpSpPr>
          <a:xfrm>
            <a:off x="2619375" y="1981200"/>
            <a:ext cx="923925" cy="914400"/>
            <a:chOff x="3600450" y="3105150"/>
            <a:chExt cx="923925" cy="914400"/>
          </a:xfrm>
        </p:grpSpPr>
        <p:grpSp>
          <p:nvGrpSpPr>
            <p:cNvPr id="7" name="Group 6"/>
            <p:cNvGrpSpPr/>
            <p:nvPr/>
          </p:nvGrpSpPr>
          <p:grpSpPr>
            <a:xfrm rot="10800000">
              <a:off x="3600450" y="3105150"/>
              <a:ext cx="923925" cy="914400"/>
              <a:chOff x="4276725" y="3933825"/>
              <a:chExt cx="923925" cy="914400"/>
            </a:xfrm>
          </p:grpSpPr>
          <p:sp>
            <p:nvSpPr>
              <p:cNvPr id="5" name="Pie 4"/>
              <p:cNvSpPr/>
              <p:nvPr/>
            </p:nvSpPr>
            <p:spPr bwMode="gray">
              <a:xfrm>
                <a:off x="4286250" y="3933825"/>
                <a:ext cx="914400" cy="914400"/>
              </a:xfrm>
              <a:prstGeom prst="pie">
                <a:avLst>
                  <a:gd name="adj1" fmla="val 5400000"/>
                  <a:gd name="adj2" fmla="val 16200000"/>
                </a:avLst>
              </a:prstGeom>
              <a:solidFill>
                <a:srgbClr val="00B050"/>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6" name="Pie 5"/>
              <p:cNvSpPr/>
              <p:nvPr/>
            </p:nvSpPr>
            <p:spPr bwMode="gray">
              <a:xfrm>
                <a:off x="4276725" y="3933825"/>
                <a:ext cx="914400" cy="914400"/>
              </a:xfrm>
              <a:prstGeom prst="pie">
                <a:avLst>
                  <a:gd name="adj1" fmla="val 16107801"/>
                  <a:gd name="adj2" fmla="val 5394338"/>
                </a:avLst>
              </a:prstGeom>
              <a:solidFill>
                <a:srgbClr val="FF0000"/>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grpSp>
        <p:sp>
          <p:nvSpPr>
            <p:cNvPr id="8" name="TextBox 7"/>
            <p:cNvSpPr txBox="1"/>
            <p:nvPr/>
          </p:nvSpPr>
          <p:spPr>
            <a:xfrm rot="5400000">
              <a:off x="4019550" y="3419475"/>
              <a:ext cx="461665"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read</a:t>
              </a:r>
            </a:p>
          </p:txBody>
        </p:sp>
        <p:sp>
          <p:nvSpPr>
            <p:cNvPr id="9" name="TextBox 8"/>
            <p:cNvSpPr txBox="1"/>
            <p:nvPr/>
          </p:nvSpPr>
          <p:spPr>
            <a:xfrm rot="16200000">
              <a:off x="3629025" y="3419475"/>
              <a:ext cx="487313"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write</a:t>
              </a:r>
            </a:p>
          </p:txBody>
        </p:sp>
      </p:grpSp>
      <p:grpSp>
        <p:nvGrpSpPr>
          <p:cNvPr id="10" name="Group 10"/>
          <p:cNvGrpSpPr/>
          <p:nvPr/>
        </p:nvGrpSpPr>
        <p:grpSpPr>
          <a:xfrm>
            <a:off x="4391025" y="1990725"/>
            <a:ext cx="923925" cy="914400"/>
            <a:chOff x="3600450" y="3105150"/>
            <a:chExt cx="923925" cy="914400"/>
          </a:xfrm>
        </p:grpSpPr>
        <p:grpSp>
          <p:nvGrpSpPr>
            <p:cNvPr id="11" name="Group 11"/>
            <p:cNvGrpSpPr/>
            <p:nvPr/>
          </p:nvGrpSpPr>
          <p:grpSpPr>
            <a:xfrm rot="10800000">
              <a:off x="3600450" y="3105150"/>
              <a:ext cx="923925" cy="914400"/>
              <a:chOff x="4276725" y="3933825"/>
              <a:chExt cx="923925" cy="914400"/>
            </a:xfrm>
          </p:grpSpPr>
          <p:sp>
            <p:nvSpPr>
              <p:cNvPr id="15" name="Pie 14"/>
              <p:cNvSpPr/>
              <p:nvPr/>
            </p:nvSpPr>
            <p:spPr bwMode="gray">
              <a:xfrm>
                <a:off x="4286250" y="3933825"/>
                <a:ext cx="914400" cy="914400"/>
              </a:xfrm>
              <a:prstGeom prst="pie">
                <a:avLst>
                  <a:gd name="adj1" fmla="val 5400000"/>
                  <a:gd name="adj2" fmla="val 16200000"/>
                </a:avLst>
              </a:prstGeom>
              <a:solidFill>
                <a:srgbClr val="00B050"/>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sp>
            <p:nvSpPr>
              <p:cNvPr id="16" name="Pie 15"/>
              <p:cNvSpPr/>
              <p:nvPr/>
            </p:nvSpPr>
            <p:spPr bwMode="gray">
              <a:xfrm>
                <a:off x="4276725" y="3933825"/>
                <a:ext cx="914400" cy="914400"/>
              </a:xfrm>
              <a:prstGeom prst="pie">
                <a:avLst>
                  <a:gd name="adj1" fmla="val 16107801"/>
                  <a:gd name="adj2" fmla="val 5394338"/>
                </a:avLst>
              </a:prstGeom>
              <a:solidFill>
                <a:srgbClr val="FF0000"/>
              </a:solidFill>
              <a:ln w="635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smtClean="0">
                  <a:ln>
                    <a:noFill/>
                  </a:ln>
                  <a:effectLst/>
                  <a:uLnTx/>
                  <a:uFillTx/>
                  <a:ea typeface="Arial Unicode MS" pitchFamily="34" charset="-128"/>
                  <a:cs typeface="Arial Unicode MS" pitchFamily="34" charset="-128"/>
                </a:endParaRPr>
              </a:p>
            </p:txBody>
          </p:sp>
        </p:grpSp>
        <p:sp>
          <p:nvSpPr>
            <p:cNvPr id="13" name="TextBox 12"/>
            <p:cNvSpPr txBox="1"/>
            <p:nvPr/>
          </p:nvSpPr>
          <p:spPr>
            <a:xfrm rot="5400000">
              <a:off x="4019550" y="3419475"/>
              <a:ext cx="461665"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read</a:t>
              </a:r>
            </a:p>
          </p:txBody>
        </p:sp>
        <p:sp>
          <p:nvSpPr>
            <p:cNvPr id="14" name="TextBox 13"/>
            <p:cNvSpPr txBox="1"/>
            <p:nvPr/>
          </p:nvSpPr>
          <p:spPr>
            <a:xfrm rot="16200000">
              <a:off x="3629025" y="3419475"/>
              <a:ext cx="487313"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write</a:t>
              </a:r>
            </a:p>
          </p:txBody>
        </p:sp>
      </p:grpSp>
      <p:sp>
        <p:nvSpPr>
          <p:cNvPr id="17" name="TextBox 16"/>
          <p:cNvSpPr txBox="1"/>
          <p:nvPr/>
        </p:nvSpPr>
        <p:spPr>
          <a:xfrm>
            <a:off x="3009900" y="1666875"/>
            <a:ext cx="153888"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A</a:t>
            </a:r>
          </a:p>
        </p:txBody>
      </p:sp>
      <p:sp>
        <p:nvSpPr>
          <p:cNvPr id="18" name="TextBox 17"/>
          <p:cNvSpPr txBox="1"/>
          <p:nvPr/>
        </p:nvSpPr>
        <p:spPr>
          <a:xfrm>
            <a:off x="4772025" y="1685925"/>
            <a:ext cx="153888"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B</a:t>
            </a:r>
          </a:p>
        </p:txBody>
      </p:sp>
      <p:sp>
        <p:nvSpPr>
          <p:cNvPr id="19" name="TextBox 18"/>
          <p:cNvSpPr txBox="1"/>
          <p:nvPr/>
        </p:nvSpPr>
        <p:spPr>
          <a:xfrm>
            <a:off x="342900" y="1362075"/>
            <a:ext cx="1590179" cy="1107996"/>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u="sng" kern="0" dirty="0" smtClean="0">
                <a:ea typeface="Arial Unicode MS" pitchFamily="34" charset="-128"/>
                <a:cs typeface="Arial Unicode MS" pitchFamily="34" charset="-128"/>
              </a:rPr>
              <a:t>Thread 1</a:t>
            </a:r>
          </a:p>
          <a:p>
            <a:pPr fontAlgn="base">
              <a:spcBef>
                <a:spcPct val="50000"/>
              </a:spcBef>
              <a:spcAft>
                <a:spcPct val="0"/>
              </a:spcAft>
              <a:buClr>
                <a:srgbClr val="F0AB00"/>
              </a:buClr>
              <a:buSzPct val="80000"/>
            </a:pPr>
            <a:r>
              <a:rPr lang="en-US" kern="0" dirty="0" smtClean="0">
                <a:ea typeface="Arial Unicode MS" pitchFamily="34" charset="-128"/>
                <a:cs typeface="Arial Unicode MS" pitchFamily="34" charset="-128"/>
              </a:rPr>
              <a:t>1. </a:t>
            </a:r>
            <a:r>
              <a:rPr lang="en-US" kern="0" dirty="0" err="1" smtClean="0">
                <a:ea typeface="Arial Unicode MS" pitchFamily="34" charset="-128"/>
                <a:cs typeface="Arial Unicode MS" pitchFamily="34" charset="-128"/>
              </a:rPr>
              <a:t>B.read.lock</a:t>
            </a:r>
            <a:r>
              <a:rPr lang="en-US" kern="0" dirty="0" smtClean="0">
                <a:ea typeface="Arial Unicode MS" pitchFamily="34" charset="-128"/>
                <a:cs typeface="Arial Unicode MS" pitchFamily="34" charset="-128"/>
              </a:rPr>
              <a:t>()</a:t>
            </a:r>
          </a:p>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4. </a:t>
            </a:r>
            <a:r>
              <a:rPr lang="en-US" sz="1800" kern="0" dirty="0" err="1" smtClean="0">
                <a:ea typeface="Arial Unicode MS" pitchFamily="34" charset="-128"/>
                <a:cs typeface="Arial Unicode MS" pitchFamily="34" charset="-128"/>
              </a:rPr>
              <a:t>A.write.lock</a:t>
            </a:r>
            <a:r>
              <a:rPr lang="en-US" sz="1800" kern="0" dirty="0" smtClean="0">
                <a:ea typeface="Arial Unicode MS" pitchFamily="34" charset="-128"/>
                <a:cs typeface="Arial Unicode MS" pitchFamily="34" charset="-128"/>
              </a:rPr>
              <a:t>()</a:t>
            </a:r>
          </a:p>
        </p:txBody>
      </p:sp>
      <p:sp>
        <p:nvSpPr>
          <p:cNvPr id="20" name="TextBox 19"/>
          <p:cNvSpPr txBox="1"/>
          <p:nvPr/>
        </p:nvSpPr>
        <p:spPr>
          <a:xfrm>
            <a:off x="3352800" y="3314700"/>
            <a:ext cx="1564531" cy="1107996"/>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u="sng" kern="0" dirty="0" smtClean="0">
                <a:ea typeface="Arial Unicode MS" pitchFamily="34" charset="-128"/>
                <a:cs typeface="Arial Unicode MS" pitchFamily="34" charset="-128"/>
              </a:rPr>
              <a:t>Thread 3</a:t>
            </a:r>
          </a:p>
          <a:p>
            <a:pPr fontAlgn="base">
              <a:spcBef>
                <a:spcPct val="50000"/>
              </a:spcBef>
              <a:spcAft>
                <a:spcPct val="0"/>
              </a:spcAft>
              <a:buClr>
                <a:srgbClr val="F0AB00"/>
              </a:buClr>
              <a:buSzPct val="80000"/>
            </a:pPr>
            <a:r>
              <a:rPr lang="en-US" kern="0" dirty="0" smtClean="0">
                <a:ea typeface="Arial Unicode MS" pitchFamily="34" charset="-128"/>
                <a:cs typeface="Arial Unicode MS" pitchFamily="34" charset="-128"/>
              </a:rPr>
              <a:t>3. </a:t>
            </a:r>
            <a:r>
              <a:rPr lang="en-US" kern="0" dirty="0" err="1" smtClean="0">
                <a:ea typeface="Arial Unicode MS" pitchFamily="34" charset="-128"/>
                <a:cs typeface="Arial Unicode MS" pitchFamily="34" charset="-128"/>
              </a:rPr>
              <a:t>A.read.lock</a:t>
            </a:r>
            <a:r>
              <a:rPr lang="en-US" kern="0" dirty="0" smtClean="0">
                <a:ea typeface="Arial Unicode MS" pitchFamily="34" charset="-128"/>
                <a:cs typeface="Arial Unicode MS" pitchFamily="34" charset="-128"/>
              </a:rPr>
              <a:t>()</a:t>
            </a:r>
          </a:p>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5. </a:t>
            </a:r>
            <a:r>
              <a:rPr lang="en-US" sz="1800" kern="0" dirty="0" err="1" smtClean="0">
                <a:ea typeface="Arial Unicode MS" pitchFamily="34" charset="-128"/>
                <a:cs typeface="Arial Unicode MS" pitchFamily="34" charset="-128"/>
              </a:rPr>
              <a:t>B.read.lock</a:t>
            </a:r>
            <a:r>
              <a:rPr lang="en-US" sz="1800" kern="0" dirty="0" smtClean="0">
                <a:ea typeface="Arial Unicode MS" pitchFamily="34" charset="-128"/>
                <a:cs typeface="Arial Unicode MS" pitchFamily="34" charset="-128"/>
              </a:rPr>
              <a:t>()</a:t>
            </a:r>
          </a:p>
        </p:txBody>
      </p:sp>
      <p:sp>
        <p:nvSpPr>
          <p:cNvPr id="21" name="TextBox 20"/>
          <p:cNvSpPr txBox="1"/>
          <p:nvPr/>
        </p:nvSpPr>
        <p:spPr>
          <a:xfrm>
            <a:off x="6267450" y="1362075"/>
            <a:ext cx="1590179" cy="692497"/>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u="sng" kern="0" dirty="0" smtClean="0">
                <a:ea typeface="Arial Unicode MS" pitchFamily="34" charset="-128"/>
                <a:cs typeface="Arial Unicode MS" pitchFamily="34" charset="-128"/>
              </a:rPr>
              <a:t>Thread 2</a:t>
            </a:r>
          </a:p>
          <a:p>
            <a:pPr fontAlgn="base">
              <a:spcBef>
                <a:spcPct val="50000"/>
              </a:spcBef>
              <a:spcAft>
                <a:spcPct val="0"/>
              </a:spcAft>
              <a:buClr>
                <a:srgbClr val="F0AB00"/>
              </a:buClr>
              <a:buSzPct val="80000"/>
            </a:pPr>
            <a:r>
              <a:rPr lang="en-US" kern="0" dirty="0" smtClean="0">
                <a:ea typeface="Arial Unicode MS" pitchFamily="34" charset="-128"/>
                <a:cs typeface="Arial Unicode MS" pitchFamily="34" charset="-128"/>
              </a:rPr>
              <a:t>2. </a:t>
            </a:r>
            <a:r>
              <a:rPr lang="en-US" kern="0" dirty="0" err="1" smtClean="0">
                <a:ea typeface="Arial Unicode MS" pitchFamily="34" charset="-128"/>
                <a:cs typeface="Arial Unicode MS" pitchFamily="34" charset="-128"/>
              </a:rPr>
              <a:t>B.write.lock</a:t>
            </a:r>
            <a:r>
              <a:rPr lang="en-US" kern="0" dirty="0" smtClean="0">
                <a:ea typeface="Arial Unicode MS" pitchFamily="34" charset="-128"/>
                <a:cs typeface="Arial Unicode MS" pitchFamily="34" charset="-128"/>
              </a:rPr>
              <a:t>()</a:t>
            </a:r>
          </a:p>
        </p:txBody>
      </p:sp>
      <p:cxnSp>
        <p:nvCxnSpPr>
          <p:cNvPr id="23" name="Elbow Connector 22"/>
          <p:cNvCxnSpPr>
            <a:endCxn id="16" idx="0"/>
          </p:cNvCxnSpPr>
          <p:nvPr/>
        </p:nvCxnSpPr>
        <p:spPr>
          <a:xfrm>
            <a:off x="1971675" y="1914525"/>
            <a:ext cx="2428875" cy="533400"/>
          </a:xfrm>
          <a:prstGeom prst="bentConnector3">
            <a:avLst>
              <a:gd name="adj1" fmla="val 80588"/>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0" name="Elbow Connector 29"/>
          <p:cNvCxnSpPr>
            <a:endCxn id="15" idx="2"/>
          </p:cNvCxnSpPr>
          <p:nvPr/>
        </p:nvCxnSpPr>
        <p:spPr>
          <a:xfrm rot="10800000" flipV="1">
            <a:off x="5305425" y="1914525"/>
            <a:ext cx="933450" cy="533400"/>
          </a:xfrm>
          <a:prstGeom prst="bentConnector3">
            <a:avLst>
              <a:gd name="adj1" fmla="val 50000"/>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1952625" y="2381250"/>
            <a:ext cx="676275"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Shape 34"/>
          <p:cNvCxnSpPr>
            <a:stCxn id="20" idx="1"/>
            <a:endCxn id="6" idx="3"/>
          </p:cNvCxnSpPr>
          <p:nvPr/>
        </p:nvCxnSpPr>
        <p:spPr>
          <a:xfrm rot="10800000">
            <a:off x="3086100" y="2895600"/>
            <a:ext cx="266700" cy="973098"/>
          </a:xfrm>
          <a:prstGeom prst="bentConnector2">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nvGrpSpPr>
          <p:cNvPr id="12" name="Group 46"/>
          <p:cNvGrpSpPr/>
          <p:nvPr/>
        </p:nvGrpSpPr>
        <p:grpSpPr>
          <a:xfrm>
            <a:off x="4848225" y="2905124"/>
            <a:ext cx="374650" cy="1390650"/>
            <a:chOff x="5181600" y="3170686"/>
            <a:chExt cx="374650" cy="2982464"/>
          </a:xfrm>
        </p:grpSpPr>
        <p:cxnSp>
          <p:nvCxnSpPr>
            <p:cNvPr id="37" name="Elbow Connector 36"/>
            <p:cNvCxnSpPr>
              <a:endCxn id="15" idx="3"/>
            </p:cNvCxnSpPr>
            <p:nvPr/>
          </p:nvCxnSpPr>
          <p:spPr>
            <a:xfrm rot="16200000" flipV="1">
              <a:off x="3871343" y="4480943"/>
              <a:ext cx="2982463" cy="361950"/>
            </a:xfrm>
            <a:prstGeom prst="bentConnector3">
              <a:avLst>
                <a:gd name="adj1" fmla="val 50000"/>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5276850" y="6153150"/>
              <a:ext cx="2794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pic>
        <p:nvPicPr>
          <p:cNvPr id="16386" name="Picture 2" descr="C:\Users\d043530\AppData\Local\Microsoft\Windows\Temporary Internet Files\Content.IE5\8PUAJKGS\MC900441735[1].png"/>
          <p:cNvPicPr>
            <a:picLocks noChangeAspect="1" noChangeArrowheads="1"/>
          </p:cNvPicPr>
          <p:nvPr/>
        </p:nvPicPr>
        <p:blipFill>
          <a:blip r:embed="rId2" cstate="print"/>
          <a:srcRect/>
          <a:stretch>
            <a:fillRect/>
          </a:stretch>
        </p:blipFill>
        <p:spPr bwMode="auto">
          <a:xfrm>
            <a:off x="5486400" y="1828800"/>
            <a:ext cx="647699" cy="647699"/>
          </a:xfrm>
          <a:prstGeom prst="rect">
            <a:avLst/>
          </a:prstGeom>
          <a:noFill/>
        </p:spPr>
      </p:pic>
      <p:pic>
        <p:nvPicPr>
          <p:cNvPr id="49" name="Picture 2" descr="C:\Users\d043530\AppData\Local\Microsoft\Windows\Temporary Internet Files\Content.IE5\8PUAJKGS\MC900441735[1].png"/>
          <p:cNvPicPr>
            <a:picLocks noChangeAspect="1" noChangeArrowheads="1"/>
          </p:cNvPicPr>
          <p:nvPr/>
        </p:nvPicPr>
        <p:blipFill>
          <a:blip r:embed="rId2" cstate="print"/>
          <a:srcRect/>
          <a:stretch>
            <a:fillRect/>
          </a:stretch>
        </p:blipFill>
        <p:spPr bwMode="auto">
          <a:xfrm>
            <a:off x="1933575" y="2019300"/>
            <a:ext cx="647699" cy="647699"/>
          </a:xfrm>
          <a:prstGeom prst="rect">
            <a:avLst/>
          </a:prstGeom>
          <a:noFill/>
        </p:spPr>
      </p:pic>
      <p:pic>
        <p:nvPicPr>
          <p:cNvPr id="50" name="Picture 2" descr="C:\Users\d043530\AppData\Local\Microsoft\Windows\Temporary Internet Files\Content.IE5\8PUAJKGS\MC900441735[1].png"/>
          <p:cNvPicPr>
            <a:picLocks noChangeAspect="1" noChangeArrowheads="1"/>
          </p:cNvPicPr>
          <p:nvPr/>
        </p:nvPicPr>
        <p:blipFill>
          <a:blip r:embed="rId2" cstate="print"/>
          <a:srcRect/>
          <a:stretch>
            <a:fillRect/>
          </a:stretch>
        </p:blipFill>
        <p:spPr bwMode="auto">
          <a:xfrm>
            <a:off x="4914900" y="3543300"/>
            <a:ext cx="647699" cy="647699"/>
          </a:xfrm>
          <a:prstGeom prst="rect">
            <a:avLst/>
          </a:prstGeom>
          <a:noFill/>
        </p:spPr>
      </p:pic>
      <p:cxnSp>
        <p:nvCxnSpPr>
          <p:cNvPr id="53" name="Straight Arrow Connector 52"/>
          <p:cNvCxnSpPr/>
          <p:nvPr/>
        </p:nvCxnSpPr>
        <p:spPr>
          <a:xfrm flipV="1">
            <a:off x="5486400" y="2095500"/>
            <a:ext cx="1400175" cy="141922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6467475" y="2733675"/>
            <a:ext cx="1718419" cy="1661993"/>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Write lock was</a:t>
            </a:r>
            <a:r>
              <a:rPr lang="en-US" kern="0" dirty="0" smtClean="0">
                <a:ea typeface="Arial Unicode MS" pitchFamily="34" charset="-128"/>
                <a:cs typeface="Arial Unicode MS" pitchFamily="34" charset="-128"/>
              </a:rPr>
              <a:t/>
            </a:r>
            <a:br>
              <a:rPr lang="en-US" kern="0" dirty="0" smtClean="0">
                <a:ea typeface="Arial Unicode MS" pitchFamily="34" charset="-128"/>
                <a:cs typeface="Arial Unicode MS" pitchFamily="34" charset="-128"/>
              </a:rPr>
            </a:br>
            <a:r>
              <a:rPr lang="en-US" kern="0" dirty="0" smtClean="0">
                <a:ea typeface="Arial Unicode MS" pitchFamily="34" charset="-128"/>
                <a:cs typeface="Arial Unicode MS" pitchFamily="34" charset="-128"/>
              </a:rPr>
              <a:t>requested first;</a:t>
            </a:r>
            <a:br>
              <a:rPr lang="en-US" kern="0" dirty="0" smtClean="0">
                <a:ea typeface="Arial Unicode MS" pitchFamily="34" charset="-128"/>
                <a:cs typeface="Arial Unicode MS" pitchFamily="34" charset="-128"/>
              </a:rPr>
            </a:br>
            <a:r>
              <a:rPr lang="en-US" kern="0" dirty="0" smtClean="0">
                <a:ea typeface="Arial Unicode MS" pitchFamily="34" charset="-128"/>
                <a:cs typeface="Arial Unicode MS" pitchFamily="34" charset="-128"/>
              </a:rPr>
              <a:t>need to wait for</a:t>
            </a:r>
            <a:br>
              <a:rPr lang="en-US" kern="0" dirty="0" smtClean="0">
                <a:ea typeface="Arial Unicode MS" pitchFamily="34" charset="-128"/>
                <a:cs typeface="Arial Unicode MS" pitchFamily="34" charset="-128"/>
              </a:rPr>
            </a:br>
            <a:r>
              <a:rPr lang="en-US" kern="0" dirty="0" smtClean="0">
                <a:ea typeface="Arial Unicode MS" pitchFamily="34" charset="-128"/>
                <a:cs typeface="Arial Unicode MS" pitchFamily="34" charset="-128"/>
              </a:rPr>
              <a:t>write lock to be</a:t>
            </a:r>
            <a:br>
              <a:rPr lang="en-US" kern="0" dirty="0" smtClean="0">
                <a:ea typeface="Arial Unicode MS" pitchFamily="34" charset="-128"/>
                <a:cs typeface="Arial Unicode MS" pitchFamily="34" charset="-128"/>
              </a:rPr>
            </a:br>
            <a:r>
              <a:rPr lang="en-US" kern="0" dirty="0" smtClean="0">
                <a:ea typeface="Arial Unicode MS" pitchFamily="34" charset="-128"/>
                <a:cs typeface="Arial Unicode MS" pitchFamily="34" charset="-128"/>
              </a:rPr>
              <a:t>granted because</a:t>
            </a:r>
            <a:br>
              <a:rPr lang="en-US" kern="0" dirty="0" smtClean="0">
                <a:ea typeface="Arial Unicode MS" pitchFamily="34" charset="-128"/>
                <a:cs typeface="Arial Unicode MS" pitchFamily="34" charset="-128"/>
              </a:rPr>
            </a:br>
            <a:r>
              <a:rPr lang="en-US" kern="0" dirty="0" smtClean="0">
                <a:ea typeface="Arial Unicode MS" pitchFamily="34" charset="-128"/>
                <a:cs typeface="Arial Unicode MS" pitchFamily="34" charset="-128"/>
              </a:rPr>
              <a:t>lock is </a:t>
            </a:r>
            <a:r>
              <a:rPr lang="en-US" i="1" u="sng" kern="0" dirty="0" smtClean="0">
                <a:ea typeface="Arial Unicode MS" pitchFamily="34" charset="-128"/>
                <a:cs typeface="Arial Unicode MS" pitchFamily="34" charset="-128"/>
              </a:rPr>
              <a:t>fair</a:t>
            </a:r>
            <a:endParaRPr lang="en-US" sz="1800" u="sng" kern="0" dirty="0" smtClean="0">
              <a:ea typeface="Arial Unicode MS" pitchFamily="34" charset="-128"/>
              <a:cs typeface="Arial Unicode MS"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
                                            <p:txEl>
                                              <p:pRg st="1" end="1"/>
                                            </p:txEl>
                                          </p:spTgt>
                                        </p:tgtEl>
                                        <p:attrNameLst>
                                          <p:attrName>style.visibility</p:attrName>
                                        </p:attrNameLst>
                                      </p:cBhvr>
                                      <p:to>
                                        <p:strVal val="visible"/>
                                      </p:to>
                                    </p:set>
                                    <p:anim calcmode="lin" valueType="num">
                                      <p:cBhvr additive="base">
                                        <p:cTn id="7" dur="500" fill="hold"/>
                                        <p:tgtEl>
                                          <p:spTgt spid="19">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9">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21">
                                            <p:txEl>
                                              <p:pRg st="1" end="1"/>
                                            </p:txEl>
                                          </p:spTgt>
                                        </p:tgtEl>
                                        <p:attrNameLst>
                                          <p:attrName>style.visibility</p:attrName>
                                        </p:attrNameLst>
                                      </p:cBhvr>
                                      <p:to>
                                        <p:strVal val="visible"/>
                                      </p:to>
                                    </p:set>
                                    <p:anim calcmode="lin" valueType="num">
                                      <p:cBhvr additive="base">
                                        <p:cTn id="17" dur="500" fill="hold"/>
                                        <p:tgtEl>
                                          <p:spTgt spid="21">
                                            <p:txEl>
                                              <p:pRg st="1" end="1"/>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1">
                                            <p:txEl>
                                              <p:pRg st="1" end="1"/>
                                            </p:txEl>
                                          </p:spTgt>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1+#ppt_w/2"/>
                                          </p:val>
                                        </p:tav>
                                        <p:tav tm="100000">
                                          <p:val>
                                            <p:strVal val="#ppt_x"/>
                                          </p:val>
                                        </p:tav>
                                      </p:tavLst>
                                    </p:anim>
                                    <p:anim calcmode="lin" valueType="num">
                                      <p:cBhvr additive="base">
                                        <p:cTn id="22" dur="500" fill="hold"/>
                                        <p:tgtEl>
                                          <p:spTgt spid="30"/>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26" presetClass="entr" presetSubtype="0" fill="hold" nodeType="afterEffect">
                                  <p:stCondLst>
                                    <p:cond delay="0"/>
                                  </p:stCondLst>
                                  <p:childTnLst>
                                    <p:set>
                                      <p:cBhvr>
                                        <p:cTn id="25" dur="1" fill="hold">
                                          <p:stCondLst>
                                            <p:cond delay="0"/>
                                          </p:stCondLst>
                                        </p:cTn>
                                        <p:tgtEl>
                                          <p:spTgt spid="16386"/>
                                        </p:tgtEl>
                                        <p:attrNameLst>
                                          <p:attrName>style.visibility</p:attrName>
                                        </p:attrNameLst>
                                      </p:cBhvr>
                                      <p:to>
                                        <p:strVal val="visible"/>
                                      </p:to>
                                    </p:set>
                                    <p:animEffect transition="in" filter="wipe(down)">
                                      <p:cBhvr>
                                        <p:cTn id="26" dur="580">
                                          <p:stCondLst>
                                            <p:cond delay="0"/>
                                          </p:stCondLst>
                                        </p:cTn>
                                        <p:tgtEl>
                                          <p:spTgt spid="16386"/>
                                        </p:tgtEl>
                                      </p:cBhvr>
                                    </p:animEffect>
                                    <p:anim calcmode="lin" valueType="num">
                                      <p:cBhvr>
                                        <p:cTn id="27" dur="1822" tmFilter="0,0; 0.14,0.36; 0.43,0.73; 0.71,0.91; 1.0,1.0">
                                          <p:stCondLst>
                                            <p:cond delay="0"/>
                                          </p:stCondLst>
                                        </p:cTn>
                                        <p:tgtEl>
                                          <p:spTgt spid="16386"/>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16386"/>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16386"/>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16386"/>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16386"/>
                                        </p:tgtEl>
                                        <p:attrNameLst>
                                          <p:attrName>ppt_y</p:attrName>
                                        </p:attrNameLst>
                                      </p:cBhvr>
                                      <p:tavLst>
                                        <p:tav tm="0" fmla="#ppt_y-sin(pi*$)/81">
                                          <p:val>
                                            <p:fltVal val="0"/>
                                          </p:val>
                                        </p:tav>
                                        <p:tav tm="100000">
                                          <p:val>
                                            <p:fltVal val="1"/>
                                          </p:val>
                                        </p:tav>
                                      </p:tavLst>
                                    </p:anim>
                                    <p:animScale>
                                      <p:cBhvr>
                                        <p:cTn id="32" dur="26">
                                          <p:stCondLst>
                                            <p:cond delay="650"/>
                                          </p:stCondLst>
                                        </p:cTn>
                                        <p:tgtEl>
                                          <p:spTgt spid="16386"/>
                                        </p:tgtEl>
                                      </p:cBhvr>
                                      <p:to x="100000" y="60000"/>
                                    </p:animScale>
                                    <p:animScale>
                                      <p:cBhvr>
                                        <p:cTn id="33" dur="166" decel="50000">
                                          <p:stCondLst>
                                            <p:cond delay="676"/>
                                          </p:stCondLst>
                                        </p:cTn>
                                        <p:tgtEl>
                                          <p:spTgt spid="16386"/>
                                        </p:tgtEl>
                                      </p:cBhvr>
                                      <p:to x="100000" y="100000"/>
                                    </p:animScale>
                                    <p:animScale>
                                      <p:cBhvr>
                                        <p:cTn id="34" dur="26">
                                          <p:stCondLst>
                                            <p:cond delay="1312"/>
                                          </p:stCondLst>
                                        </p:cTn>
                                        <p:tgtEl>
                                          <p:spTgt spid="16386"/>
                                        </p:tgtEl>
                                      </p:cBhvr>
                                      <p:to x="100000" y="80000"/>
                                    </p:animScale>
                                    <p:animScale>
                                      <p:cBhvr>
                                        <p:cTn id="35" dur="166" decel="50000">
                                          <p:stCondLst>
                                            <p:cond delay="1338"/>
                                          </p:stCondLst>
                                        </p:cTn>
                                        <p:tgtEl>
                                          <p:spTgt spid="16386"/>
                                        </p:tgtEl>
                                      </p:cBhvr>
                                      <p:to x="100000" y="100000"/>
                                    </p:animScale>
                                    <p:animScale>
                                      <p:cBhvr>
                                        <p:cTn id="36" dur="26">
                                          <p:stCondLst>
                                            <p:cond delay="1642"/>
                                          </p:stCondLst>
                                        </p:cTn>
                                        <p:tgtEl>
                                          <p:spTgt spid="16386"/>
                                        </p:tgtEl>
                                      </p:cBhvr>
                                      <p:to x="100000" y="90000"/>
                                    </p:animScale>
                                    <p:animScale>
                                      <p:cBhvr>
                                        <p:cTn id="37" dur="166" decel="50000">
                                          <p:stCondLst>
                                            <p:cond delay="1668"/>
                                          </p:stCondLst>
                                        </p:cTn>
                                        <p:tgtEl>
                                          <p:spTgt spid="16386"/>
                                        </p:tgtEl>
                                      </p:cBhvr>
                                      <p:to x="100000" y="100000"/>
                                    </p:animScale>
                                    <p:animScale>
                                      <p:cBhvr>
                                        <p:cTn id="38" dur="26">
                                          <p:stCondLst>
                                            <p:cond delay="1808"/>
                                          </p:stCondLst>
                                        </p:cTn>
                                        <p:tgtEl>
                                          <p:spTgt spid="16386"/>
                                        </p:tgtEl>
                                      </p:cBhvr>
                                      <p:to x="100000" y="95000"/>
                                    </p:animScale>
                                    <p:animScale>
                                      <p:cBhvr>
                                        <p:cTn id="39" dur="166" decel="50000">
                                          <p:stCondLst>
                                            <p:cond delay="1834"/>
                                          </p:stCondLst>
                                        </p:cTn>
                                        <p:tgtEl>
                                          <p:spTgt spid="16386"/>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20">
                                            <p:txEl>
                                              <p:pRg st="1" end="1"/>
                                            </p:txEl>
                                          </p:spTgt>
                                        </p:tgtEl>
                                        <p:attrNameLst>
                                          <p:attrName>style.visibility</p:attrName>
                                        </p:attrNameLst>
                                      </p:cBhvr>
                                      <p:to>
                                        <p:strVal val="visible"/>
                                      </p:to>
                                    </p:set>
                                    <p:anim calcmode="lin" valueType="num">
                                      <p:cBhvr additive="base">
                                        <p:cTn id="44" dur="500" fill="hold"/>
                                        <p:tgtEl>
                                          <p:spTgt spid="20">
                                            <p:txEl>
                                              <p:pRg st="1" end="1"/>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20">
                                            <p:txEl>
                                              <p:pRg st="1" end="1"/>
                                            </p:txEl>
                                          </p:spTgt>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19">
                                            <p:txEl>
                                              <p:pRg st="2" end="2"/>
                                            </p:txEl>
                                          </p:spTgt>
                                        </p:tgtEl>
                                        <p:attrNameLst>
                                          <p:attrName>style.visibility</p:attrName>
                                        </p:attrNameLst>
                                      </p:cBhvr>
                                      <p:to>
                                        <p:strVal val="visible"/>
                                      </p:to>
                                    </p:set>
                                    <p:anim calcmode="lin" valueType="num">
                                      <p:cBhvr additive="base">
                                        <p:cTn id="54" dur="500" fill="hold"/>
                                        <p:tgtEl>
                                          <p:spTgt spid="19">
                                            <p:txEl>
                                              <p:pRg st="2" end="2"/>
                                            </p:txEl>
                                          </p:spTgt>
                                        </p:tgtEl>
                                        <p:attrNameLst>
                                          <p:attrName>ppt_x</p:attrName>
                                        </p:attrNameLst>
                                      </p:cBhvr>
                                      <p:tavLst>
                                        <p:tav tm="0">
                                          <p:val>
                                            <p:strVal val="0-#ppt_w/2"/>
                                          </p:val>
                                        </p:tav>
                                        <p:tav tm="100000">
                                          <p:val>
                                            <p:strVal val="#ppt_x"/>
                                          </p:val>
                                        </p:tav>
                                      </p:tavLst>
                                    </p:anim>
                                    <p:anim calcmode="lin" valueType="num">
                                      <p:cBhvr additive="base">
                                        <p:cTn id="55" dur="500" fill="hold"/>
                                        <p:tgtEl>
                                          <p:spTgt spid="19">
                                            <p:txEl>
                                              <p:pRg st="2" end="2"/>
                                            </p:txEl>
                                          </p:spTgt>
                                        </p:tgtEl>
                                        <p:attrNameLst>
                                          <p:attrName>ppt_y</p:attrName>
                                        </p:attrNameLst>
                                      </p:cBhvr>
                                      <p:tavLst>
                                        <p:tav tm="0">
                                          <p:val>
                                            <p:strVal val="#ppt_y"/>
                                          </p:val>
                                        </p:tav>
                                        <p:tav tm="100000">
                                          <p:val>
                                            <p:strVal val="#ppt_y"/>
                                          </p:val>
                                        </p:tav>
                                      </p:tavLst>
                                    </p:anim>
                                  </p:childTnLst>
                                </p:cTn>
                              </p:par>
                              <p:par>
                                <p:cTn id="56" presetID="2" presetClass="entr" presetSubtype="8"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additive="base">
                                        <p:cTn id="58" dur="500" fill="hold"/>
                                        <p:tgtEl>
                                          <p:spTgt spid="32"/>
                                        </p:tgtEl>
                                        <p:attrNameLst>
                                          <p:attrName>ppt_x</p:attrName>
                                        </p:attrNameLst>
                                      </p:cBhvr>
                                      <p:tavLst>
                                        <p:tav tm="0">
                                          <p:val>
                                            <p:strVal val="0-#ppt_w/2"/>
                                          </p:val>
                                        </p:tav>
                                        <p:tav tm="100000">
                                          <p:val>
                                            <p:strVal val="#ppt_x"/>
                                          </p:val>
                                        </p:tav>
                                      </p:tavLst>
                                    </p:anim>
                                    <p:anim calcmode="lin" valueType="num">
                                      <p:cBhvr additive="base">
                                        <p:cTn id="59" dur="500" fill="hold"/>
                                        <p:tgtEl>
                                          <p:spTgt spid="32"/>
                                        </p:tgtEl>
                                        <p:attrNameLst>
                                          <p:attrName>ppt_y</p:attrName>
                                        </p:attrNameLst>
                                      </p:cBhvr>
                                      <p:tavLst>
                                        <p:tav tm="0">
                                          <p:val>
                                            <p:strVal val="#ppt_y"/>
                                          </p:val>
                                        </p:tav>
                                        <p:tav tm="100000">
                                          <p:val>
                                            <p:strVal val="#ppt_y"/>
                                          </p:val>
                                        </p:tav>
                                      </p:tavLst>
                                    </p:anim>
                                  </p:childTnLst>
                                </p:cTn>
                              </p:par>
                            </p:childTnLst>
                          </p:cTn>
                        </p:par>
                        <p:par>
                          <p:cTn id="60" fill="hold">
                            <p:stCondLst>
                              <p:cond delay="500"/>
                            </p:stCondLst>
                            <p:childTnLst>
                              <p:par>
                                <p:cTn id="61" presetID="26" presetClass="entr" presetSubtype="0" fill="hold"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wipe(down)">
                                      <p:cBhvr>
                                        <p:cTn id="63" dur="580">
                                          <p:stCondLst>
                                            <p:cond delay="0"/>
                                          </p:stCondLst>
                                        </p:cTn>
                                        <p:tgtEl>
                                          <p:spTgt spid="49"/>
                                        </p:tgtEl>
                                      </p:cBhvr>
                                    </p:animEffect>
                                    <p:anim calcmode="lin" valueType="num">
                                      <p:cBhvr>
                                        <p:cTn id="64" dur="1822" tmFilter="0,0; 0.14,0.36; 0.43,0.73; 0.71,0.91; 1.0,1.0">
                                          <p:stCondLst>
                                            <p:cond delay="0"/>
                                          </p:stCondLst>
                                        </p:cTn>
                                        <p:tgtEl>
                                          <p:spTgt spid="49"/>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49"/>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49"/>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49"/>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49"/>
                                        </p:tgtEl>
                                        <p:attrNameLst>
                                          <p:attrName>ppt_y</p:attrName>
                                        </p:attrNameLst>
                                      </p:cBhvr>
                                      <p:tavLst>
                                        <p:tav tm="0" fmla="#ppt_y-sin(pi*$)/81">
                                          <p:val>
                                            <p:fltVal val="0"/>
                                          </p:val>
                                        </p:tav>
                                        <p:tav tm="100000">
                                          <p:val>
                                            <p:fltVal val="1"/>
                                          </p:val>
                                        </p:tav>
                                      </p:tavLst>
                                    </p:anim>
                                    <p:animScale>
                                      <p:cBhvr>
                                        <p:cTn id="69" dur="26">
                                          <p:stCondLst>
                                            <p:cond delay="650"/>
                                          </p:stCondLst>
                                        </p:cTn>
                                        <p:tgtEl>
                                          <p:spTgt spid="49"/>
                                        </p:tgtEl>
                                      </p:cBhvr>
                                      <p:to x="100000" y="60000"/>
                                    </p:animScale>
                                    <p:animScale>
                                      <p:cBhvr>
                                        <p:cTn id="70" dur="166" decel="50000">
                                          <p:stCondLst>
                                            <p:cond delay="676"/>
                                          </p:stCondLst>
                                        </p:cTn>
                                        <p:tgtEl>
                                          <p:spTgt spid="49"/>
                                        </p:tgtEl>
                                      </p:cBhvr>
                                      <p:to x="100000" y="100000"/>
                                    </p:animScale>
                                    <p:animScale>
                                      <p:cBhvr>
                                        <p:cTn id="71" dur="26">
                                          <p:stCondLst>
                                            <p:cond delay="1312"/>
                                          </p:stCondLst>
                                        </p:cTn>
                                        <p:tgtEl>
                                          <p:spTgt spid="49"/>
                                        </p:tgtEl>
                                      </p:cBhvr>
                                      <p:to x="100000" y="80000"/>
                                    </p:animScale>
                                    <p:animScale>
                                      <p:cBhvr>
                                        <p:cTn id="72" dur="166" decel="50000">
                                          <p:stCondLst>
                                            <p:cond delay="1338"/>
                                          </p:stCondLst>
                                        </p:cTn>
                                        <p:tgtEl>
                                          <p:spTgt spid="49"/>
                                        </p:tgtEl>
                                      </p:cBhvr>
                                      <p:to x="100000" y="100000"/>
                                    </p:animScale>
                                    <p:animScale>
                                      <p:cBhvr>
                                        <p:cTn id="73" dur="26">
                                          <p:stCondLst>
                                            <p:cond delay="1642"/>
                                          </p:stCondLst>
                                        </p:cTn>
                                        <p:tgtEl>
                                          <p:spTgt spid="49"/>
                                        </p:tgtEl>
                                      </p:cBhvr>
                                      <p:to x="100000" y="90000"/>
                                    </p:animScale>
                                    <p:animScale>
                                      <p:cBhvr>
                                        <p:cTn id="74" dur="166" decel="50000">
                                          <p:stCondLst>
                                            <p:cond delay="1668"/>
                                          </p:stCondLst>
                                        </p:cTn>
                                        <p:tgtEl>
                                          <p:spTgt spid="49"/>
                                        </p:tgtEl>
                                      </p:cBhvr>
                                      <p:to x="100000" y="100000"/>
                                    </p:animScale>
                                    <p:animScale>
                                      <p:cBhvr>
                                        <p:cTn id="75" dur="26">
                                          <p:stCondLst>
                                            <p:cond delay="1808"/>
                                          </p:stCondLst>
                                        </p:cTn>
                                        <p:tgtEl>
                                          <p:spTgt spid="49"/>
                                        </p:tgtEl>
                                      </p:cBhvr>
                                      <p:to x="100000" y="95000"/>
                                    </p:animScale>
                                    <p:animScale>
                                      <p:cBhvr>
                                        <p:cTn id="76" dur="166" decel="50000">
                                          <p:stCondLst>
                                            <p:cond delay="1834"/>
                                          </p:stCondLst>
                                        </p:cTn>
                                        <p:tgtEl>
                                          <p:spTgt spid="49"/>
                                        </p:tgtEl>
                                      </p:cBhvr>
                                      <p:to x="100000" y="100000"/>
                                    </p:animScale>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20">
                                            <p:txEl>
                                              <p:pRg st="2" end="2"/>
                                            </p:txEl>
                                          </p:spTgt>
                                        </p:tgtEl>
                                        <p:attrNameLst>
                                          <p:attrName>style.visibility</p:attrName>
                                        </p:attrNameLst>
                                      </p:cBhvr>
                                      <p:to>
                                        <p:strVal val="visible"/>
                                      </p:to>
                                    </p:set>
                                    <p:anim calcmode="lin" valueType="num">
                                      <p:cBhvr additive="base">
                                        <p:cTn id="81" dur="500" fill="hold"/>
                                        <p:tgtEl>
                                          <p:spTgt spid="20">
                                            <p:txEl>
                                              <p:pRg st="2" end="2"/>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20">
                                            <p:txEl>
                                              <p:pRg st="2" end="2"/>
                                            </p:txEl>
                                          </p:spTgt>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12"/>
                                        </p:tgtEl>
                                        <p:attrNameLst>
                                          <p:attrName>style.visibility</p:attrName>
                                        </p:attrNameLst>
                                      </p:cBhvr>
                                      <p:to>
                                        <p:strVal val="visible"/>
                                      </p:to>
                                    </p:set>
                                    <p:anim calcmode="lin" valueType="num">
                                      <p:cBhvr additive="base">
                                        <p:cTn id="85" dur="500" fill="hold"/>
                                        <p:tgtEl>
                                          <p:spTgt spid="12"/>
                                        </p:tgtEl>
                                        <p:attrNameLst>
                                          <p:attrName>ppt_x</p:attrName>
                                        </p:attrNameLst>
                                      </p:cBhvr>
                                      <p:tavLst>
                                        <p:tav tm="0">
                                          <p:val>
                                            <p:strVal val="#ppt_x"/>
                                          </p:val>
                                        </p:tav>
                                        <p:tav tm="100000">
                                          <p:val>
                                            <p:strVal val="#ppt_x"/>
                                          </p:val>
                                        </p:tav>
                                      </p:tavLst>
                                    </p:anim>
                                    <p:anim calcmode="lin" valueType="num">
                                      <p:cBhvr additive="base">
                                        <p:cTn id="86" dur="500" fill="hold"/>
                                        <p:tgtEl>
                                          <p:spTgt spid="12"/>
                                        </p:tgtEl>
                                        <p:attrNameLst>
                                          <p:attrName>ppt_y</p:attrName>
                                        </p:attrNameLst>
                                      </p:cBhvr>
                                      <p:tavLst>
                                        <p:tav tm="0">
                                          <p:val>
                                            <p:strVal val="1+#ppt_h/2"/>
                                          </p:val>
                                        </p:tav>
                                        <p:tav tm="100000">
                                          <p:val>
                                            <p:strVal val="#ppt_y"/>
                                          </p:val>
                                        </p:tav>
                                      </p:tavLst>
                                    </p:anim>
                                  </p:childTnLst>
                                </p:cTn>
                              </p:par>
                            </p:childTnLst>
                          </p:cTn>
                        </p:par>
                        <p:par>
                          <p:cTn id="87" fill="hold">
                            <p:stCondLst>
                              <p:cond delay="500"/>
                            </p:stCondLst>
                            <p:childTnLst>
                              <p:par>
                                <p:cTn id="88" presetID="26" presetClass="entr" presetSubtype="0" fill="hold" nodeType="afterEffect">
                                  <p:stCondLst>
                                    <p:cond delay="0"/>
                                  </p:stCondLst>
                                  <p:childTnLst>
                                    <p:set>
                                      <p:cBhvr>
                                        <p:cTn id="89" dur="1" fill="hold">
                                          <p:stCondLst>
                                            <p:cond delay="0"/>
                                          </p:stCondLst>
                                        </p:cTn>
                                        <p:tgtEl>
                                          <p:spTgt spid="50"/>
                                        </p:tgtEl>
                                        <p:attrNameLst>
                                          <p:attrName>style.visibility</p:attrName>
                                        </p:attrNameLst>
                                      </p:cBhvr>
                                      <p:to>
                                        <p:strVal val="visible"/>
                                      </p:to>
                                    </p:set>
                                    <p:animEffect transition="in" filter="wipe(down)">
                                      <p:cBhvr>
                                        <p:cTn id="90" dur="580">
                                          <p:stCondLst>
                                            <p:cond delay="0"/>
                                          </p:stCondLst>
                                        </p:cTn>
                                        <p:tgtEl>
                                          <p:spTgt spid="50"/>
                                        </p:tgtEl>
                                      </p:cBhvr>
                                    </p:animEffect>
                                    <p:anim calcmode="lin" valueType="num">
                                      <p:cBhvr>
                                        <p:cTn id="91" dur="1822"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92" dur="664"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93" dur="664" tmFilter="0, 0; 0.125,0.2665; 0.25,0.4; 0.375,0.465; 0.5,0.5;  0.625,0.535; 0.75,0.6; 0.875,0.7335; 1,1">
                                          <p:stCondLst>
                                            <p:cond delay="664"/>
                                          </p:stCondLst>
                                        </p:cTn>
                                        <p:tgtEl>
                                          <p:spTgt spid="50"/>
                                        </p:tgtEl>
                                        <p:attrNameLst>
                                          <p:attrName>ppt_y</p:attrName>
                                        </p:attrNameLst>
                                      </p:cBhvr>
                                      <p:tavLst>
                                        <p:tav tm="0" fmla="#ppt_y-sin(pi*$)/9">
                                          <p:val>
                                            <p:fltVal val="0"/>
                                          </p:val>
                                        </p:tav>
                                        <p:tav tm="100000">
                                          <p:val>
                                            <p:fltVal val="1"/>
                                          </p:val>
                                        </p:tav>
                                      </p:tavLst>
                                    </p:anim>
                                    <p:anim calcmode="lin" valueType="num">
                                      <p:cBhvr>
                                        <p:cTn id="94" dur="332" tmFilter="0, 0; 0.125,0.2665; 0.25,0.4; 0.375,0.465; 0.5,0.5;  0.625,0.535; 0.75,0.6; 0.875,0.7335; 1,1">
                                          <p:stCondLst>
                                            <p:cond delay="1324"/>
                                          </p:stCondLst>
                                        </p:cTn>
                                        <p:tgtEl>
                                          <p:spTgt spid="50"/>
                                        </p:tgtEl>
                                        <p:attrNameLst>
                                          <p:attrName>ppt_y</p:attrName>
                                        </p:attrNameLst>
                                      </p:cBhvr>
                                      <p:tavLst>
                                        <p:tav tm="0" fmla="#ppt_y-sin(pi*$)/27">
                                          <p:val>
                                            <p:fltVal val="0"/>
                                          </p:val>
                                        </p:tav>
                                        <p:tav tm="100000">
                                          <p:val>
                                            <p:fltVal val="1"/>
                                          </p:val>
                                        </p:tav>
                                      </p:tavLst>
                                    </p:anim>
                                    <p:anim calcmode="lin" valueType="num">
                                      <p:cBhvr>
                                        <p:cTn id="95" dur="164" tmFilter="0, 0; 0.125,0.2665; 0.25,0.4; 0.375,0.465; 0.5,0.5;  0.625,0.535; 0.75,0.6; 0.875,0.7335; 1,1">
                                          <p:stCondLst>
                                            <p:cond delay="1656"/>
                                          </p:stCondLst>
                                        </p:cTn>
                                        <p:tgtEl>
                                          <p:spTgt spid="50"/>
                                        </p:tgtEl>
                                        <p:attrNameLst>
                                          <p:attrName>ppt_y</p:attrName>
                                        </p:attrNameLst>
                                      </p:cBhvr>
                                      <p:tavLst>
                                        <p:tav tm="0" fmla="#ppt_y-sin(pi*$)/81">
                                          <p:val>
                                            <p:fltVal val="0"/>
                                          </p:val>
                                        </p:tav>
                                        <p:tav tm="100000">
                                          <p:val>
                                            <p:fltVal val="1"/>
                                          </p:val>
                                        </p:tav>
                                      </p:tavLst>
                                    </p:anim>
                                    <p:animScale>
                                      <p:cBhvr>
                                        <p:cTn id="96" dur="26">
                                          <p:stCondLst>
                                            <p:cond delay="650"/>
                                          </p:stCondLst>
                                        </p:cTn>
                                        <p:tgtEl>
                                          <p:spTgt spid="50"/>
                                        </p:tgtEl>
                                      </p:cBhvr>
                                      <p:to x="100000" y="60000"/>
                                    </p:animScale>
                                    <p:animScale>
                                      <p:cBhvr>
                                        <p:cTn id="97" dur="166" decel="50000">
                                          <p:stCondLst>
                                            <p:cond delay="676"/>
                                          </p:stCondLst>
                                        </p:cTn>
                                        <p:tgtEl>
                                          <p:spTgt spid="50"/>
                                        </p:tgtEl>
                                      </p:cBhvr>
                                      <p:to x="100000" y="100000"/>
                                    </p:animScale>
                                    <p:animScale>
                                      <p:cBhvr>
                                        <p:cTn id="98" dur="26">
                                          <p:stCondLst>
                                            <p:cond delay="1312"/>
                                          </p:stCondLst>
                                        </p:cTn>
                                        <p:tgtEl>
                                          <p:spTgt spid="50"/>
                                        </p:tgtEl>
                                      </p:cBhvr>
                                      <p:to x="100000" y="80000"/>
                                    </p:animScale>
                                    <p:animScale>
                                      <p:cBhvr>
                                        <p:cTn id="99" dur="166" decel="50000">
                                          <p:stCondLst>
                                            <p:cond delay="1338"/>
                                          </p:stCondLst>
                                        </p:cTn>
                                        <p:tgtEl>
                                          <p:spTgt spid="50"/>
                                        </p:tgtEl>
                                      </p:cBhvr>
                                      <p:to x="100000" y="100000"/>
                                    </p:animScale>
                                    <p:animScale>
                                      <p:cBhvr>
                                        <p:cTn id="100" dur="26">
                                          <p:stCondLst>
                                            <p:cond delay="1642"/>
                                          </p:stCondLst>
                                        </p:cTn>
                                        <p:tgtEl>
                                          <p:spTgt spid="50"/>
                                        </p:tgtEl>
                                      </p:cBhvr>
                                      <p:to x="100000" y="90000"/>
                                    </p:animScale>
                                    <p:animScale>
                                      <p:cBhvr>
                                        <p:cTn id="101" dur="166" decel="50000">
                                          <p:stCondLst>
                                            <p:cond delay="1668"/>
                                          </p:stCondLst>
                                        </p:cTn>
                                        <p:tgtEl>
                                          <p:spTgt spid="50"/>
                                        </p:tgtEl>
                                      </p:cBhvr>
                                      <p:to x="100000" y="100000"/>
                                    </p:animScale>
                                    <p:animScale>
                                      <p:cBhvr>
                                        <p:cTn id="102" dur="26">
                                          <p:stCondLst>
                                            <p:cond delay="1808"/>
                                          </p:stCondLst>
                                        </p:cTn>
                                        <p:tgtEl>
                                          <p:spTgt spid="50"/>
                                        </p:tgtEl>
                                      </p:cBhvr>
                                      <p:to x="100000" y="95000"/>
                                    </p:animScale>
                                    <p:animScale>
                                      <p:cBhvr>
                                        <p:cTn id="103" dur="166" decel="50000">
                                          <p:stCondLst>
                                            <p:cond delay="1834"/>
                                          </p:stCondLst>
                                        </p:cTn>
                                        <p:tgtEl>
                                          <p:spTgt spid="50"/>
                                        </p:tgtEl>
                                      </p:cBhvr>
                                      <p:to x="100000" y="100000"/>
                                    </p:animScale>
                                  </p:childTnLst>
                                </p:cTn>
                              </p:par>
                            </p:childTnLst>
                          </p:cTn>
                        </p:par>
                      </p:childTnLst>
                    </p:cTn>
                  </p:par>
                  <p:par>
                    <p:cTn id="104" fill="hold">
                      <p:stCondLst>
                        <p:cond delay="indefinite"/>
                      </p:stCondLst>
                      <p:childTnLst>
                        <p:par>
                          <p:cTn id="105" fill="hold">
                            <p:stCondLst>
                              <p:cond delay="0"/>
                            </p:stCondLst>
                            <p:childTnLst>
                              <p:par>
                                <p:cTn id="106" presetID="18" presetClass="entr" presetSubtype="3" fill="hold" nodeType="clickEffect">
                                  <p:stCondLst>
                                    <p:cond delay="0"/>
                                  </p:stCondLst>
                                  <p:childTnLst>
                                    <p:set>
                                      <p:cBhvr>
                                        <p:cTn id="107" dur="1" fill="hold">
                                          <p:stCondLst>
                                            <p:cond delay="0"/>
                                          </p:stCondLst>
                                        </p:cTn>
                                        <p:tgtEl>
                                          <p:spTgt spid="53"/>
                                        </p:tgtEl>
                                        <p:attrNameLst>
                                          <p:attrName>style.visibility</p:attrName>
                                        </p:attrNameLst>
                                      </p:cBhvr>
                                      <p:to>
                                        <p:strVal val="visible"/>
                                      </p:to>
                                    </p:set>
                                    <p:animEffect transition="in" filter="strips(upRight)">
                                      <p:cBhvr>
                                        <p:cTn id="108" dur="500"/>
                                        <p:tgtEl>
                                          <p:spTgt spid="53"/>
                                        </p:tgtEl>
                                      </p:cBhvr>
                                    </p:animEffect>
                                  </p:childTnLst>
                                </p:cTn>
                              </p:par>
                            </p:childTnLst>
                          </p:cTn>
                        </p:par>
                        <p:par>
                          <p:cTn id="109" fill="hold">
                            <p:stCondLst>
                              <p:cond delay="500"/>
                            </p:stCondLst>
                            <p:childTnLst>
                              <p:par>
                                <p:cTn id="110" presetID="1" presetClass="entr" presetSubtype="0" fill="hold" grpId="0" nodeType="afterEffect">
                                  <p:stCondLst>
                                    <p:cond delay="0"/>
                                  </p:stCondLst>
                                  <p:childTnLst>
                                    <p:set>
                                      <p:cBhvr>
                                        <p:cTn id="111" dur="1" fill="hold">
                                          <p:stCondLst>
                                            <p:cond delay="0"/>
                                          </p:stCondLst>
                                        </p:cTn>
                                        <p:tgtEl>
                                          <p:spTgt spid="54"/>
                                        </p:tgtEl>
                                        <p:attrNameLst>
                                          <p:attrName>style.visibility</p:attrName>
                                        </p:attrNameLst>
                                      </p:cBhvr>
                                      <p:to>
                                        <p:strVal val="visible"/>
                                      </p:to>
                                    </p:se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3">
                                            <p:txEl>
                                              <p:pRg st="0" end="0"/>
                                            </p:txEl>
                                          </p:spTgt>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3">
                                            <p:txEl>
                                              <p:pRg st="1" end="1"/>
                                            </p:txEl>
                                          </p:spTgt>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3">
                                            <p:txEl>
                                              <p:pRg st="2" end="2"/>
                                            </p:txEl>
                                          </p:spTgt>
                                        </p:tgtEl>
                                        <p:attrNameLst>
                                          <p:attrName>style.visibility</p:attrName>
                                        </p:attrNameLst>
                                      </p:cBhvr>
                                      <p:to>
                                        <p:strVal val="visible"/>
                                      </p:to>
                                    </p:set>
                                  </p:childTnLst>
                                </p:cTn>
                              </p:par>
                              <p:par>
                                <p:cTn id="120" presetID="1" presetClass="entr" presetSubtype="0" fill="hold" grpId="0" nodeType="withEffect">
                                  <p:stCondLst>
                                    <p:cond delay="0"/>
                                  </p:stCondLst>
                                  <p:childTnLst>
                                    <p:set>
                                      <p:cBhvr>
                                        <p:cTn id="12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Performance Improvements by Saving Memory</a:t>
            </a:r>
            <a:endParaRPr lang="en-US" dirty="0"/>
          </a:p>
        </p:txBody>
      </p:sp>
      <p:pic>
        <p:nvPicPr>
          <p:cNvPr id="7170" name="Picture 2"/>
          <p:cNvPicPr>
            <a:picLocks noChangeAspect="1" noChangeArrowheads="1"/>
          </p:cNvPicPr>
          <p:nvPr/>
        </p:nvPicPr>
        <p:blipFill>
          <a:blip r:embed="rId2" cstate="print"/>
          <a:srcRect/>
          <a:stretch>
            <a:fillRect/>
          </a:stretch>
        </p:blipFill>
        <p:spPr bwMode="auto">
          <a:xfrm>
            <a:off x="997052" y="1752191"/>
            <a:ext cx="6951663" cy="3535363"/>
          </a:xfrm>
          <a:prstGeom prst="rect">
            <a:avLst/>
          </a:prstGeom>
          <a:noFill/>
          <a:ln w="9525">
            <a:noFill/>
            <a:miter lim="800000"/>
            <a:headEnd/>
            <a:tailEnd/>
          </a:ln>
          <a:effectLst/>
        </p:spPr>
      </p:pic>
      <p:sp>
        <p:nvSpPr>
          <p:cNvPr id="6" name="TextBox 5"/>
          <p:cNvSpPr txBox="1"/>
          <p:nvPr/>
        </p:nvSpPr>
        <p:spPr>
          <a:xfrm>
            <a:off x="776748" y="1494503"/>
            <a:ext cx="7482818" cy="276999"/>
          </a:xfrm>
          <a:prstGeom prst="rect">
            <a:avLst/>
          </a:prstGeom>
          <a:noFill/>
        </p:spPr>
        <p:txBody>
          <a:bodyPr wrap="none" lIns="0" tIns="0" rIns="0" bIns="0" rtlCol="0">
            <a:spAutoFit/>
          </a:bodyPr>
          <a:lstStyle/>
          <a:p>
            <a:pPr fontAlgn="base">
              <a:spcBef>
                <a:spcPct val="50000"/>
              </a:spcBef>
              <a:spcAft>
                <a:spcPct val="0"/>
              </a:spcAft>
              <a:buClr>
                <a:srgbClr val="F0AB00"/>
              </a:buClr>
              <a:buSzPct val="80000"/>
            </a:pPr>
            <a:r>
              <a:rPr lang="en-US" sz="1800" kern="0" dirty="0" smtClean="0">
                <a:ea typeface="Arial Unicode MS" pitchFamily="34" charset="-128"/>
                <a:cs typeface="Arial Unicode MS" pitchFamily="34" charset="-128"/>
              </a:rPr>
              <a:t>Interfaces with naïve implementation classes </a:t>
            </a:r>
            <a:r>
              <a:rPr lang="en-US" sz="1800" kern="0" dirty="0" smtClean="0">
                <a:ea typeface="Arial Unicode MS" pitchFamily="34" charset="-128"/>
                <a:cs typeface="Arial Unicode MS" pitchFamily="34" charset="-128"/>
                <a:sym typeface="Wingdings" pitchFamily="2" charset="2"/>
              </a:rPr>
              <a:t> </a:t>
            </a:r>
            <a:r>
              <a:rPr lang="en-US" sz="1800" kern="0" dirty="0" smtClean="0">
                <a:ea typeface="Arial Unicode MS" pitchFamily="34" charset="-128"/>
                <a:cs typeface="Arial Unicode MS" pitchFamily="34" charset="-128"/>
              </a:rPr>
              <a:t>5 objects for one GPS fix</a:t>
            </a:r>
          </a:p>
        </p:txBody>
      </p:sp>
      <p:pic>
        <p:nvPicPr>
          <p:cNvPr id="5122" name="Picture 2"/>
          <p:cNvPicPr>
            <a:picLocks noChangeAspect="1" noChangeArrowheads="1"/>
          </p:cNvPicPr>
          <p:nvPr/>
        </p:nvPicPr>
        <p:blipFill>
          <a:blip r:embed="rId3" cstate="print"/>
          <a:srcRect/>
          <a:stretch>
            <a:fillRect/>
          </a:stretch>
        </p:blipFill>
        <p:spPr bwMode="auto">
          <a:xfrm>
            <a:off x="665163" y="5195888"/>
            <a:ext cx="7945437" cy="9048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Compact Implementation, Saving Headers + Refs</a:t>
            </a:r>
            <a:endParaRPr lang="en-US" dirty="0"/>
          </a:p>
        </p:txBody>
      </p:sp>
      <p:sp>
        <p:nvSpPr>
          <p:cNvPr id="3" name="Text Placeholder 2"/>
          <p:cNvSpPr>
            <a:spLocks noGrp="1"/>
          </p:cNvSpPr>
          <p:nvPr>
            <p:ph type="body" sz="quarter" idx="10"/>
          </p:nvPr>
        </p:nvSpPr>
        <p:spPr>
          <a:xfrm>
            <a:off x="324000" y="1690687"/>
            <a:ext cx="4454477" cy="4391026"/>
          </a:xfrm>
        </p:spPr>
        <p:txBody>
          <a:bodyPr/>
          <a:lstStyle/>
          <a:p>
            <a:r>
              <a:rPr lang="en-US" dirty="0" smtClean="0"/>
              <a:t>Collect all fields of a containment hierarchy transitively</a:t>
            </a:r>
          </a:p>
          <a:p>
            <a:r>
              <a:rPr lang="en-US" dirty="0" smtClean="0"/>
              <a:t>Store in one object</a:t>
            </a:r>
          </a:p>
          <a:p>
            <a:pPr lvl="2"/>
            <a:r>
              <a:rPr lang="en-US" dirty="0" smtClean="0"/>
              <a:t>Saves four object headers (4*16B=64B)</a:t>
            </a:r>
          </a:p>
          <a:p>
            <a:pPr lvl="2"/>
            <a:r>
              <a:rPr lang="en-US" dirty="0" smtClean="0"/>
              <a:t>Saves four object references (4*8B=32B)</a:t>
            </a:r>
          </a:p>
          <a:p>
            <a:pPr lvl="2"/>
            <a:r>
              <a:rPr lang="en-US" dirty="0" smtClean="0"/>
              <a:t>Payload: 5*8B=40B</a:t>
            </a:r>
          </a:p>
          <a:p>
            <a:pPr lvl="2"/>
            <a:r>
              <a:rPr lang="en-US" dirty="0" smtClean="0"/>
              <a:t>Single object header: 16B</a:t>
            </a:r>
          </a:p>
          <a:p>
            <a:pPr lvl="1">
              <a:buFont typeface="Wingdings"/>
              <a:buChar char="à"/>
            </a:pPr>
            <a:r>
              <a:rPr lang="en-US" dirty="0" smtClean="0">
                <a:sym typeface="Wingdings" pitchFamily="2" charset="2"/>
              </a:rPr>
              <a:t>Leaves 40% overhead instead of 280%</a:t>
            </a:r>
          </a:p>
          <a:p>
            <a:r>
              <a:rPr lang="en-US" dirty="0" smtClean="0"/>
              <a:t>Objects of inner classes only needed temporarily</a:t>
            </a:r>
          </a:p>
          <a:p>
            <a:pPr lvl="2"/>
            <a:r>
              <a:rPr lang="en-US" dirty="0" smtClean="0"/>
              <a:t>Usually end up in “Eden” space</a:t>
            </a:r>
          </a:p>
          <a:p>
            <a:pPr lvl="2"/>
            <a:r>
              <a:rPr lang="en-US" dirty="0" smtClean="0"/>
              <a:t>Quickly </a:t>
            </a:r>
            <a:r>
              <a:rPr lang="en-US" dirty="0" err="1" smtClean="0"/>
              <a:t>GCed</a:t>
            </a:r>
            <a:r>
              <a:rPr lang="en-US" dirty="0" smtClean="0"/>
              <a:t> again</a:t>
            </a:r>
          </a:p>
          <a:p>
            <a:pPr lvl="2"/>
            <a:r>
              <a:rPr lang="en-US" dirty="0" smtClean="0"/>
              <a:t>Often don’t even leave stack frame</a:t>
            </a:r>
          </a:p>
          <a:p>
            <a:r>
              <a:rPr lang="en-US" dirty="0" smtClean="0"/>
              <a:t>No change at all to interfaces and clients</a:t>
            </a:r>
          </a:p>
        </p:txBody>
      </p:sp>
      <p:pic>
        <p:nvPicPr>
          <p:cNvPr id="8194" name="Picture 2"/>
          <p:cNvPicPr>
            <a:picLocks noChangeAspect="1" noChangeArrowheads="1"/>
          </p:cNvPicPr>
          <p:nvPr/>
        </p:nvPicPr>
        <p:blipFill>
          <a:blip r:embed="rId2" cstate="print"/>
          <a:srcRect/>
          <a:stretch>
            <a:fillRect/>
          </a:stretch>
        </p:blipFill>
        <p:spPr bwMode="auto">
          <a:xfrm>
            <a:off x="4837471" y="1077178"/>
            <a:ext cx="4306529" cy="550610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SAP_2013_v1.1">
  <a:themeElements>
    <a:clrScheme name="SAP_Colors2011_1.1">
      <a:dk1>
        <a:srgbClr val="000000"/>
      </a:dk1>
      <a:lt1>
        <a:srgbClr val="FFFFFF"/>
      </a:lt1>
      <a:dk2>
        <a:srgbClr val="0076CB"/>
      </a:dk2>
      <a:lt2>
        <a:srgbClr val="CCCCCC"/>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1"/>
        </a:solidFill>
        <a:ln w="6350" algn="ctr">
          <a:no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b="0" i="0" u="none" strike="noStrike" kern="0" cap="none" spc="0" normalizeH="0" baseline="0" noProof="0" dirty="0" smtClean="0">
            <a:ln>
              <a:noFill/>
            </a:ln>
            <a:effectLst/>
            <a:uLnTx/>
            <a:uFillTx/>
            <a:ea typeface="Arial Unicode MS" pitchFamily="34" charset="-128"/>
            <a:cs typeface="Arial Unicode MS" pitchFamily="34" charset="-128"/>
          </a:defRPr>
        </a:defPPr>
      </a:lst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theme>
</file>

<file path=ppt/theme/theme2.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SAP_2013_v1.1</Template>
  <TotalTime>3462</TotalTime>
  <Words>1349</Words>
  <Application>Microsoft Office PowerPoint</Application>
  <PresentationFormat>On-screen Show (4:3)</PresentationFormat>
  <Paragraphs>276</Paragraphs>
  <Slides>36</Slides>
  <Notes>20</Notes>
  <HiddenSlides>2</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SAP_2013_v1.1</vt:lpstr>
      <vt:lpstr>SAP Sailing Analytics</vt:lpstr>
      <vt:lpstr>Agenda</vt:lpstr>
      <vt:lpstr>What is SAP Global Sponsorships About?</vt:lpstr>
      <vt:lpstr>Slide 4</vt:lpstr>
      <vt:lpstr>History of Sailing in Global Sponsorships </vt:lpstr>
      <vt:lpstr>Typical Event Set-Up</vt:lpstr>
      <vt:lpstr>Regatta Overview</vt:lpstr>
      <vt:lpstr>Android App for Race Committee Support</vt:lpstr>
      <vt:lpstr>Analyzing a Single Race While It’s Live or When It’s Over</vt:lpstr>
      <vt:lpstr>Live Regatta Leaderboard Based on Live Tracking</vt:lpstr>
      <vt:lpstr>Post-Race Analytics</vt:lpstr>
      <vt:lpstr>Architecture Cornerstones</vt:lpstr>
      <vt:lpstr>SAP Sailing Analytics System Landscape and Data Flow</vt:lpstr>
      <vt:lpstr>SAP Sailing Analytics and Additional Components</vt:lpstr>
      <vt:lpstr>Web Application Architecture, Basic Principles</vt:lpstr>
      <vt:lpstr>Caching and Locking in a Highly Concurrent Environment</vt:lpstr>
      <vt:lpstr>Core Computations Easily Run in Parallel</vt:lpstr>
      <vt:lpstr>Growing Complexity, Growing Data, More Users</vt:lpstr>
      <vt:lpstr>Consider Caching</vt:lpstr>
      <vt:lpstr>Best Effort Caching</vt:lpstr>
      <vt:lpstr>Locking ─ Obviously Needed with Concurrency</vt:lpstr>
      <vt:lpstr>Scaling an In-Memory Architecture with Replication</vt:lpstr>
      <vt:lpstr>Replication for Scale-Out and Fault Tolerance</vt:lpstr>
      <vt:lpstr>Replication for Low-Latency On-Site Server</vt:lpstr>
      <vt:lpstr>Challenges with Replication</vt:lpstr>
      <vt:lpstr>Are we Happy?</vt:lpstr>
      <vt:lpstr>Summary and Outlook</vt:lpstr>
      <vt:lpstr>More Background</vt:lpstr>
      <vt:lpstr>Questions?</vt:lpstr>
      <vt:lpstr>Thank you</vt:lpstr>
      <vt:lpstr>Appendix</vt:lpstr>
      <vt:lpstr>“Read-Read” Deadlock with ReentrantReadWriteLock</vt:lpstr>
      <vt:lpstr>Further Performance Improvements by Saving Memory</vt:lpstr>
      <vt:lpstr>Use Compact Implementation, Saving Headers + Refs</vt:lpstr>
      <vt:lpstr>Slide 35</vt:lpstr>
      <vt:lpstr>Slide 36</vt:lpstr>
    </vt:vector>
  </TitlesOfParts>
  <Company>SAP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SAP Sailing Analytics</dc:title>
  <dc:creator>Axel Uhl</dc:creator>
  <cp:lastModifiedBy>Axel Uhl</cp:lastModifiedBy>
  <cp:revision>384</cp:revision>
  <dcterms:created xsi:type="dcterms:W3CDTF">2013-03-18T12:38:06Z</dcterms:created>
  <dcterms:modified xsi:type="dcterms:W3CDTF">2013-09-16T14:03:46Z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1357826825</vt:i4>
  </property>
  <property fmtid="{D5CDD505-2E9C-101B-9397-08002B2CF9AE}" pid="3" name="_NewReviewCycle">
    <vt:lpwstr/>
  </property>
  <property fmtid="{D5CDD505-2E9C-101B-9397-08002B2CF9AE}" pid="4" name="_EmailSubject">
    <vt:lpwstr>Color Palette/Stationery Next Steps </vt:lpwstr>
  </property>
  <property fmtid="{D5CDD505-2E9C-101B-9397-08002B2CF9AE}" pid="5" name="_AuthorEmail">
    <vt:lpwstr>heidi.bitz@sap.com</vt:lpwstr>
  </property>
  <property fmtid="{D5CDD505-2E9C-101B-9397-08002B2CF9AE}" pid="6" name="_AuthorEmailDisplayName">
    <vt:lpwstr>Bitz, Heidi</vt:lpwstr>
  </property>
</Properties>
</file>